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</p:sldIdLst>
  <p:sldSz cx="12192000" cy="6858000"/>
  <p:notesSz cx="6858000" cy="9144000"/>
  <p:defaultTextStyle>
    <a:lvl1pPr>
      <a:defRPr>
        <a:solidFill>
          <a:srgbClr val="2A2D33"/>
        </a:solidFill>
        <a:latin typeface="Metric Light"/>
        <a:ea typeface="Metric Light"/>
        <a:cs typeface="Metric Light"/>
        <a:sym typeface="Metric Light"/>
      </a:defRPr>
    </a:lvl1pPr>
    <a:lvl2pPr indent="457200">
      <a:defRPr>
        <a:solidFill>
          <a:srgbClr val="2A2D33"/>
        </a:solidFill>
        <a:latin typeface="Metric Light"/>
        <a:ea typeface="Metric Light"/>
        <a:cs typeface="Metric Light"/>
        <a:sym typeface="Metric Light"/>
      </a:defRPr>
    </a:lvl2pPr>
    <a:lvl3pPr indent="914400">
      <a:defRPr>
        <a:solidFill>
          <a:srgbClr val="2A2D33"/>
        </a:solidFill>
        <a:latin typeface="Metric Light"/>
        <a:ea typeface="Metric Light"/>
        <a:cs typeface="Metric Light"/>
        <a:sym typeface="Metric Light"/>
      </a:defRPr>
    </a:lvl3pPr>
    <a:lvl4pPr indent="1371600">
      <a:defRPr>
        <a:solidFill>
          <a:srgbClr val="2A2D33"/>
        </a:solidFill>
        <a:latin typeface="Metric Light"/>
        <a:ea typeface="Metric Light"/>
        <a:cs typeface="Metric Light"/>
        <a:sym typeface="Metric Light"/>
      </a:defRPr>
    </a:lvl4pPr>
    <a:lvl5pPr indent="1828800">
      <a:defRPr>
        <a:solidFill>
          <a:srgbClr val="2A2D33"/>
        </a:solidFill>
        <a:latin typeface="Metric Light"/>
        <a:ea typeface="Metric Light"/>
        <a:cs typeface="Metric Light"/>
        <a:sym typeface="Metric Light"/>
      </a:defRPr>
    </a:lvl5pPr>
    <a:lvl6pPr indent="2286000">
      <a:defRPr>
        <a:solidFill>
          <a:srgbClr val="2A2D33"/>
        </a:solidFill>
        <a:latin typeface="Metric Light"/>
        <a:ea typeface="Metric Light"/>
        <a:cs typeface="Metric Light"/>
        <a:sym typeface="Metric Light"/>
      </a:defRPr>
    </a:lvl6pPr>
    <a:lvl7pPr indent="2743200">
      <a:defRPr>
        <a:solidFill>
          <a:srgbClr val="2A2D33"/>
        </a:solidFill>
        <a:latin typeface="Metric Light"/>
        <a:ea typeface="Metric Light"/>
        <a:cs typeface="Metric Light"/>
        <a:sym typeface="Metric Light"/>
      </a:defRPr>
    </a:lvl7pPr>
    <a:lvl8pPr indent="3200400">
      <a:defRPr>
        <a:solidFill>
          <a:srgbClr val="2A2D33"/>
        </a:solidFill>
        <a:latin typeface="Metric Light"/>
        <a:ea typeface="Metric Light"/>
        <a:cs typeface="Metric Light"/>
        <a:sym typeface="Metric Light"/>
      </a:defRPr>
    </a:lvl8pPr>
    <a:lvl9pPr indent="3657600">
      <a:defRPr>
        <a:solidFill>
          <a:srgbClr val="2A2D33"/>
        </a:solidFill>
        <a:latin typeface="Metric Light"/>
        <a:ea typeface="Metric Light"/>
        <a:cs typeface="Metric Light"/>
        <a:sym typeface="Metric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Metric Light"/>
          <a:ea typeface="Metric Light"/>
          <a:cs typeface="Metric Light"/>
        </a:font>
        <a:srgbClr val="2A2D33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CCCC"/>
          </a:solidFill>
        </a:fill>
      </a:tcStyle>
    </a:wholeTbl>
    <a:band2H>
      <a:tcTxStyle b="def" i="def"/>
      <a:tcStyle>
        <a:tcBdr/>
        <a:fill>
          <a:solidFill>
            <a:srgbClr val="FAE7E7"/>
          </a:solidFill>
        </a:fill>
      </a:tcStyle>
    </a:band2H>
    <a:firstCol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3039"/>
          </a:solidFill>
        </a:fill>
      </a:tcStyle>
    </a:firstCol>
    <a:lastRow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3039"/>
          </a:solidFill>
        </a:fill>
      </a:tcStyle>
    </a:lastRow>
    <a:firstRow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303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Metric Light"/>
          <a:ea typeface="Metric Light"/>
          <a:cs typeface="Metric Light"/>
        </a:font>
        <a:srgbClr val="2A2D33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0CD"/>
          </a:solidFill>
        </a:fill>
      </a:tcStyle>
    </a:wholeTbl>
    <a:band2H>
      <a:tcTxStyle b="def" i="def"/>
      <a:tcStyle>
        <a:tcBdr/>
        <a:fill>
          <a:solidFill>
            <a:srgbClr val="FFF8E8"/>
          </a:solidFill>
        </a:fill>
      </a:tcStyle>
    </a:band2H>
    <a:firstCol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D73F"/>
          </a:solidFill>
        </a:fill>
      </a:tcStyle>
    </a:firstCol>
    <a:lastRow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D73F"/>
          </a:solidFill>
        </a:fill>
      </a:tcStyle>
    </a:lastRow>
    <a:firstRow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D73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Metric Light"/>
          <a:ea typeface="Metric Light"/>
          <a:cs typeface="Metric Light"/>
        </a:font>
        <a:srgbClr val="2A2D33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EFF8"/>
          </a:solidFill>
        </a:fill>
      </a:tcStyle>
    </a:wholeTbl>
    <a:band2H>
      <a:tcTxStyle b="def" i="def"/>
      <a:tcStyle>
        <a:tcBdr/>
        <a:fill>
          <a:solidFill>
            <a:srgbClr val="E7F7FC"/>
          </a:solidFill>
        </a:fill>
      </a:tcStyle>
    </a:band2H>
    <a:firstCol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CD5ED"/>
          </a:solidFill>
        </a:fill>
      </a:tcStyle>
    </a:firstCol>
    <a:lastRow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CD5ED"/>
          </a:solidFill>
        </a:fill>
      </a:tcStyle>
    </a:lastRow>
    <a:firstRow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CD5ED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Metric Light"/>
          <a:ea typeface="Metric Light"/>
          <a:cs typeface="Metric Light"/>
        </a:font>
        <a:srgbClr val="2A2D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3039"/>
          </a:solidFill>
        </a:fill>
      </a:tcStyle>
    </a:firstCol>
    <a:lastRow>
      <a:tcTxStyle b="on" i="on">
        <a:font>
          <a:latin typeface="Metric Light"/>
          <a:ea typeface="Metric Light"/>
          <a:cs typeface="Metric Light"/>
        </a:font>
        <a:srgbClr val="2A2D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A2D33"/>
              </a:solidFill>
              <a:prstDash val="solid"/>
              <a:bevel/>
            </a:ln>
          </a:top>
          <a:bottom>
            <a:ln w="25400" cap="flat">
              <a:solidFill>
                <a:srgbClr val="2A2D3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A2D33"/>
              </a:solidFill>
              <a:prstDash val="solid"/>
              <a:bevel/>
            </a:ln>
          </a:top>
          <a:bottom>
            <a:ln w="25400" cap="flat">
              <a:solidFill>
                <a:srgbClr val="2A2D3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3039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Metric Light"/>
          <a:ea typeface="Metric Light"/>
          <a:cs typeface="Metric Light"/>
        </a:font>
        <a:srgbClr val="2A2D33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CC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A2D33"/>
          </a:solidFill>
        </a:fill>
      </a:tcStyle>
    </a:firstCol>
    <a:lastRow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A2D33"/>
          </a:solidFill>
        </a:fill>
      </a:tcStyle>
    </a:lastRow>
    <a:firstRow>
      <a:tcTxStyle b="on" i="on">
        <a:font>
          <a:latin typeface="Metric Light"/>
          <a:ea typeface="Metric Light"/>
          <a:cs typeface="Metric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A2D33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Metric Light"/>
          <a:ea typeface="Metric Light"/>
          <a:cs typeface="Metric Light"/>
        </a:font>
        <a:srgbClr val="2A2D33"/>
      </a:tcTxStyle>
      <a:tcStyle>
        <a:tcBdr>
          <a:left>
            <a:ln w="12700" cap="flat">
              <a:solidFill>
                <a:srgbClr val="2A2D33"/>
              </a:solidFill>
              <a:prstDash val="solid"/>
              <a:bevel/>
            </a:ln>
          </a:left>
          <a:right>
            <a:ln w="12700" cap="flat">
              <a:solidFill>
                <a:srgbClr val="2A2D33"/>
              </a:solidFill>
              <a:prstDash val="solid"/>
              <a:bevel/>
            </a:ln>
          </a:right>
          <a:top>
            <a:ln w="12700" cap="flat">
              <a:solidFill>
                <a:srgbClr val="2A2D33"/>
              </a:solidFill>
              <a:prstDash val="solid"/>
              <a:bevel/>
            </a:ln>
          </a:top>
          <a:bottom>
            <a:ln w="12700" cap="flat">
              <a:solidFill>
                <a:srgbClr val="2A2D33"/>
              </a:solidFill>
              <a:prstDash val="solid"/>
              <a:bevel/>
            </a:ln>
          </a:bottom>
          <a:insideH>
            <a:ln w="12700" cap="flat">
              <a:solidFill>
                <a:srgbClr val="2A2D33"/>
              </a:solidFill>
              <a:prstDash val="solid"/>
              <a:bevel/>
            </a:ln>
          </a:insideH>
          <a:insideV>
            <a:ln w="12700" cap="flat">
              <a:solidFill>
                <a:srgbClr val="2A2D33"/>
              </a:solidFill>
              <a:prstDash val="solid"/>
              <a:bevel/>
            </a:ln>
          </a:insideV>
        </a:tcBdr>
        <a:fill>
          <a:solidFill>
            <a:srgbClr val="2A2D33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Metric Light"/>
          <a:ea typeface="Metric Light"/>
          <a:cs typeface="Metric Light"/>
        </a:font>
        <a:srgbClr val="2A2D33"/>
      </a:tcTxStyle>
      <a:tcStyle>
        <a:tcBdr>
          <a:left>
            <a:ln w="12700" cap="flat">
              <a:solidFill>
                <a:srgbClr val="2A2D33"/>
              </a:solidFill>
              <a:prstDash val="solid"/>
              <a:bevel/>
            </a:ln>
          </a:left>
          <a:right>
            <a:ln w="12700" cap="flat">
              <a:solidFill>
                <a:srgbClr val="2A2D33"/>
              </a:solidFill>
              <a:prstDash val="solid"/>
              <a:bevel/>
            </a:ln>
          </a:right>
          <a:top>
            <a:ln w="12700" cap="flat">
              <a:solidFill>
                <a:srgbClr val="2A2D33"/>
              </a:solidFill>
              <a:prstDash val="solid"/>
              <a:bevel/>
            </a:ln>
          </a:top>
          <a:bottom>
            <a:ln w="12700" cap="flat">
              <a:solidFill>
                <a:srgbClr val="2A2D33"/>
              </a:solidFill>
              <a:prstDash val="solid"/>
              <a:bevel/>
            </a:ln>
          </a:bottom>
          <a:insideH>
            <a:ln w="12700" cap="flat">
              <a:solidFill>
                <a:srgbClr val="2A2D33"/>
              </a:solidFill>
              <a:prstDash val="solid"/>
              <a:bevel/>
            </a:ln>
          </a:insideH>
          <a:insideV>
            <a:ln w="12700" cap="flat">
              <a:solidFill>
                <a:srgbClr val="2A2D33"/>
              </a:solidFill>
              <a:prstDash val="solid"/>
              <a:bevel/>
            </a:ln>
          </a:insideV>
        </a:tcBdr>
        <a:fill>
          <a:solidFill>
            <a:srgbClr val="2A2D33">
              <a:alpha val="20000"/>
            </a:srgbClr>
          </a:solidFill>
        </a:fill>
      </a:tcStyle>
    </a:firstCol>
    <a:lastRow>
      <a:tcTxStyle b="on" i="on">
        <a:font>
          <a:latin typeface="Metric Light"/>
          <a:ea typeface="Metric Light"/>
          <a:cs typeface="Metric Light"/>
        </a:font>
        <a:srgbClr val="2A2D33"/>
      </a:tcTxStyle>
      <a:tcStyle>
        <a:tcBdr>
          <a:left>
            <a:ln w="12700" cap="flat">
              <a:solidFill>
                <a:srgbClr val="2A2D33"/>
              </a:solidFill>
              <a:prstDash val="solid"/>
              <a:bevel/>
            </a:ln>
          </a:left>
          <a:right>
            <a:ln w="12700" cap="flat">
              <a:solidFill>
                <a:srgbClr val="2A2D33"/>
              </a:solidFill>
              <a:prstDash val="solid"/>
              <a:bevel/>
            </a:ln>
          </a:right>
          <a:top>
            <a:ln w="50800" cap="flat">
              <a:solidFill>
                <a:srgbClr val="2A2D33"/>
              </a:solidFill>
              <a:prstDash val="solid"/>
              <a:bevel/>
            </a:ln>
          </a:top>
          <a:bottom>
            <a:ln w="12700" cap="flat">
              <a:solidFill>
                <a:srgbClr val="2A2D33"/>
              </a:solidFill>
              <a:prstDash val="solid"/>
              <a:bevel/>
            </a:ln>
          </a:bottom>
          <a:insideH>
            <a:ln w="12700" cap="flat">
              <a:solidFill>
                <a:srgbClr val="2A2D33"/>
              </a:solidFill>
              <a:prstDash val="solid"/>
              <a:bevel/>
            </a:ln>
          </a:insideH>
          <a:insideV>
            <a:ln w="12700" cap="flat">
              <a:solidFill>
                <a:srgbClr val="2A2D33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Metric Light"/>
          <a:ea typeface="Metric Light"/>
          <a:cs typeface="Metric Light"/>
        </a:font>
        <a:srgbClr val="2A2D33"/>
      </a:tcTxStyle>
      <a:tcStyle>
        <a:tcBdr>
          <a:left>
            <a:ln w="12700" cap="flat">
              <a:solidFill>
                <a:srgbClr val="2A2D33"/>
              </a:solidFill>
              <a:prstDash val="solid"/>
              <a:bevel/>
            </a:ln>
          </a:left>
          <a:right>
            <a:ln w="12700" cap="flat">
              <a:solidFill>
                <a:srgbClr val="2A2D33"/>
              </a:solidFill>
              <a:prstDash val="solid"/>
              <a:bevel/>
            </a:ln>
          </a:right>
          <a:top>
            <a:ln w="12700" cap="flat">
              <a:solidFill>
                <a:srgbClr val="2A2D33"/>
              </a:solidFill>
              <a:prstDash val="solid"/>
              <a:bevel/>
            </a:ln>
          </a:top>
          <a:bottom>
            <a:ln w="25400" cap="flat">
              <a:solidFill>
                <a:srgbClr val="2A2D33"/>
              </a:solidFill>
              <a:prstDash val="solid"/>
              <a:bevel/>
            </a:ln>
          </a:bottom>
          <a:insideH>
            <a:ln w="12700" cap="flat">
              <a:solidFill>
                <a:srgbClr val="2A2D33"/>
              </a:solidFill>
              <a:prstDash val="solid"/>
              <a:bevel/>
            </a:ln>
          </a:insideH>
          <a:insideV>
            <a:ln w="12700" cap="flat">
              <a:solidFill>
                <a:srgbClr val="2A2D33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41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41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41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41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41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41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41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41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41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74641" y="3586755"/>
            <a:ext cx="9780107" cy="809588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800">
                <a:solidFill>
                  <a:srgbClr val="2A2D33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874640" y="4396342"/>
            <a:ext cx="9780107" cy="216102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>
              <a:buClrTx/>
              <a:buSzTx/>
              <a:buFontTx/>
              <a:buNone/>
              <a:defRPr sz="28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>
              <a:buClrTx/>
              <a:buSzTx/>
              <a:buFontTx/>
              <a:buNone/>
              <a:defRPr sz="28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>
              <a:buClrTx/>
              <a:buSzTx/>
              <a:buFontTx/>
              <a:buNone/>
              <a:defRPr sz="28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>
              <a:buClrTx/>
              <a:buSzTx/>
              <a:buFontTx/>
              <a:buNone/>
              <a:defRPr sz="28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One</a:t>
            </a:r>
            <a:endParaRPr sz="2800">
              <a:solidFill>
                <a:srgbClr val="2A2D3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Two</a:t>
            </a:r>
            <a:endParaRPr sz="2800">
              <a:solidFill>
                <a:srgbClr val="2A2D3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Three</a:t>
            </a:r>
            <a:endParaRPr sz="2800">
              <a:solidFill>
                <a:srgbClr val="2A2D3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Four</a:t>
            </a:r>
            <a:endParaRPr sz="2800">
              <a:solidFill>
                <a:srgbClr val="2A2D3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Five</a:t>
            </a:r>
          </a:p>
        </p:txBody>
      </p:sp>
      <p:sp>
        <p:nvSpPr>
          <p:cNvPr id="13" name="Shape 13"/>
          <p:cNvSpPr/>
          <p:nvPr/>
        </p:nvSpPr>
        <p:spPr>
          <a:xfrm rot="2700000">
            <a:off x="6054030" y="3000521"/>
            <a:ext cx="16890891" cy="16823316"/>
          </a:xfrm>
          <a:prstGeom prst="rect">
            <a:avLst/>
          </a:prstGeom>
          <a:solidFill>
            <a:srgbClr val="5CE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92" y="611184"/>
            <a:ext cx="2254619" cy="74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874641" y="3586755"/>
            <a:ext cx="9780107" cy="809588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800">
                <a:solidFill>
                  <a:srgbClr val="2A2D33"/>
                </a:solidFill>
              </a:rPr>
              <a:t>Title Text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874640" y="4396342"/>
            <a:ext cx="9780107" cy="216102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>
              <a:buClrTx/>
              <a:buSzTx/>
              <a:buFontTx/>
              <a:buNone/>
              <a:defRPr sz="28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>
              <a:buClrTx/>
              <a:buSzTx/>
              <a:buFontTx/>
              <a:buNone/>
              <a:defRPr sz="28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>
              <a:buClrTx/>
              <a:buSzTx/>
              <a:buFontTx/>
              <a:buNone/>
              <a:defRPr sz="28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>
              <a:buClrTx/>
              <a:buSzTx/>
              <a:buFontTx/>
              <a:buNone/>
              <a:defRPr sz="28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One</a:t>
            </a:r>
            <a:endParaRPr sz="2800">
              <a:solidFill>
                <a:srgbClr val="2A2D3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Two</a:t>
            </a:r>
            <a:endParaRPr sz="2800">
              <a:solidFill>
                <a:srgbClr val="2A2D3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Three</a:t>
            </a:r>
            <a:endParaRPr sz="2800">
              <a:solidFill>
                <a:srgbClr val="2A2D3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Four</a:t>
            </a:r>
            <a:endParaRPr sz="2800">
              <a:solidFill>
                <a:srgbClr val="2A2D3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Five</a:t>
            </a:r>
          </a:p>
        </p:txBody>
      </p:sp>
      <p:sp>
        <p:nvSpPr>
          <p:cNvPr id="18" name="Shape 18"/>
          <p:cNvSpPr/>
          <p:nvPr/>
        </p:nvSpPr>
        <p:spPr>
          <a:xfrm rot="2700000">
            <a:off x="6054030" y="3000521"/>
            <a:ext cx="16890891" cy="16823316"/>
          </a:xfrm>
          <a:prstGeom prst="rect">
            <a:avLst/>
          </a:prstGeom>
          <a:solidFill>
            <a:srgbClr val="5CE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715616" y="3586755"/>
            <a:ext cx="9780107" cy="809588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2A2D33"/>
                </a:solidFill>
              </a:rP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715616" y="4396342"/>
            <a:ext cx="9780106" cy="216102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457200">
              <a:buClrTx/>
              <a:buSzTx/>
              <a:buFontTx/>
              <a:buNone/>
              <a:defRPr sz="2800"/>
            </a:lvl2pPr>
            <a:lvl3pPr marL="0" indent="914400">
              <a:buClrTx/>
              <a:buSzTx/>
              <a:buFontTx/>
              <a:buNone/>
              <a:defRPr sz="2800"/>
            </a:lvl3pPr>
            <a:lvl4pPr marL="0" indent="1371600">
              <a:buClrTx/>
              <a:buSzTx/>
              <a:buFontTx/>
              <a:buNone/>
              <a:defRPr sz="2800"/>
            </a:lvl4pPr>
            <a:lvl5pPr marL="0" indent="1828800"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One</a:t>
            </a:r>
            <a:endParaRPr sz="2800">
              <a:solidFill>
                <a:srgbClr val="2A2D3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Two</a:t>
            </a:r>
            <a:endParaRPr sz="2800">
              <a:solidFill>
                <a:srgbClr val="2A2D3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Three</a:t>
            </a:r>
            <a:endParaRPr sz="2800">
              <a:solidFill>
                <a:srgbClr val="2A2D3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Four</a:t>
            </a:r>
            <a:endParaRPr sz="2800">
              <a:solidFill>
                <a:srgbClr val="2A2D3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Body Level Five</a:t>
            </a:r>
          </a:p>
        </p:txBody>
      </p:sp>
      <p:sp>
        <p:nvSpPr>
          <p:cNvPr id="22" name="Shape 22"/>
          <p:cNvSpPr/>
          <p:nvPr/>
        </p:nvSpPr>
        <p:spPr>
          <a:xfrm rot="2700000">
            <a:off x="6988019" y="3859262"/>
            <a:ext cx="16890891" cy="16823316"/>
          </a:xfrm>
          <a:prstGeom prst="rect">
            <a:avLst/>
          </a:prstGeom>
          <a:solidFill>
            <a:srgbClr val="5CE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5" name="Shape 25"/>
          <p:cNvSpPr/>
          <p:nvPr>
            <p:ph type="title"/>
          </p:nvPr>
        </p:nvSpPr>
        <p:spPr>
          <a:xfrm>
            <a:off x="438151" y="109833"/>
            <a:ext cx="11338561" cy="137706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2A2D33"/>
                </a:solidFill>
              </a:rPr>
              <a:t>Title Text</a:t>
            </a:r>
          </a:p>
        </p:txBody>
      </p:sp>
      <p:pic>
        <p:nvPicPr>
          <p:cNvPr id="2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1973" y="6242880"/>
            <a:ext cx="1243124" cy="4122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" name="Group 29"/>
          <p:cNvGrpSpPr/>
          <p:nvPr/>
        </p:nvGrpSpPr>
        <p:grpSpPr>
          <a:xfrm>
            <a:off x="10114748" y="-2930223"/>
            <a:ext cx="4916053" cy="4916053"/>
            <a:chOff x="0" y="0"/>
            <a:chExt cx="4916051" cy="4916051"/>
          </a:xfrm>
        </p:grpSpPr>
        <p:sp>
          <p:nvSpPr>
            <p:cNvPr id="27" name="Shape 27"/>
            <p:cNvSpPr/>
            <p:nvPr/>
          </p:nvSpPr>
          <p:spPr>
            <a:xfrm rot="2700000">
              <a:off x="706242" y="733635"/>
              <a:ext cx="3503568" cy="3448782"/>
            </a:xfrm>
            <a:prstGeom prst="rect">
              <a:avLst/>
            </a:prstGeom>
            <a:solidFill>
              <a:srgbClr val="5CE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" name="Shape 28"/>
            <p:cNvSpPr/>
            <p:nvPr/>
          </p:nvSpPr>
          <p:spPr>
            <a:xfrm rot="2700000">
              <a:off x="706242" y="2272605"/>
              <a:ext cx="350356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sp>
        <p:nvSpPr>
          <p:cNvPr id="30" name="Shape 30"/>
          <p:cNvSpPr/>
          <p:nvPr>
            <p:ph type="body" idx="1"/>
          </p:nvPr>
        </p:nvSpPr>
        <p:spPr>
          <a:xfrm>
            <a:off x="438150" y="1486894"/>
            <a:ext cx="5493523" cy="537110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One</a:t>
            </a:r>
            <a:endParaRPr sz="3600">
              <a:solidFill>
                <a:srgbClr val="2A2D3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Two</a:t>
            </a:r>
            <a:endParaRPr sz="3600">
              <a:solidFill>
                <a:srgbClr val="2A2D3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Three</a:t>
            </a:r>
            <a:endParaRPr sz="3600">
              <a:solidFill>
                <a:srgbClr val="2A2D3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Four</a:t>
            </a:r>
            <a:endParaRPr sz="3600">
              <a:solidFill>
                <a:srgbClr val="2A2D3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Five</a:t>
            </a:r>
          </a:p>
        </p:txBody>
      </p:sp>
      <p:sp>
        <p:nvSpPr>
          <p:cNvPr id="31" name="Shape 31"/>
          <p:cNvSpPr/>
          <p:nvPr/>
        </p:nvSpPr>
        <p:spPr>
          <a:xfrm>
            <a:off x="438151" y="6496601"/>
            <a:ext cx="1343024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cap="all" sz="800">
                <a:solidFill>
                  <a:srgbClr val="7E8289"/>
                </a:solidFill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800">
                <a:solidFill>
                  <a:srgbClr val="7E8289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Two column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438151" y="109833"/>
            <a:ext cx="11338561" cy="1377062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2A2D33"/>
                </a:solidFill>
              </a:rPr>
              <a:t>Title Text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114748" y="-2930223"/>
            <a:ext cx="4916053" cy="4916053"/>
            <a:chOff x="0" y="0"/>
            <a:chExt cx="4916051" cy="4916051"/>
          </a:xfrm>
        </p:grpSpPr>
        <p:sp>
          <p:nvSpPr>
            <p:cNvPr id="34" name="Shape 34"/>
            <p:cNvSpPr/>
            <p:nvPr/>
          </p:nvSpPr>
          <p:spPr>
            <a:xfrm rot="2700000">
              <a:off x="706242" y="733635"/>
              <a:ext cx="3503568" cy="3448782"/>
            </a:xfrm>
            <a:prstGeom prst="rect">
              <a:avLst/>
            </a:prstGeom>
            <a:solidFill>
              <a:srgbClr val="5CE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" name="Shape 35"/>
            <p:cNvSpPr/>
            <p:nvPr/>
          </p:nvSpPr>
          <p:spPr>
            <a:xfrm rot="2700000">
              <a:off x="706242" y="2272605"/>
              <a:ext cx="350356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sp>
        <p:nvSpPr>
          <p:cNvPr id="37" name="Shape 37"/>
          <p:cNvSpPr/>
          <p:nvPr>
            <p:ph type="body" idx="1"/>
          </p:nvPr>
        </p:nvSpPr>
        <p:spPr>
          <a:xfrm>
            <a:off x="438150" y="1486894"/>
            <a:ext cx="5493523" cy="537110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One</a:t>
            </a:r>
            <a:endParaRPr sz="3600">
              <a:solidFill>
                <a:srgbClr val="2A2D3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Two</a:t>
            </a:r>
            <a:endParaRPr sz="3600">
              <a:solidFill>
                <a:srgbClr val="2A2D3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Three</a:t>
            </a:r>
            <a:endParaRPr sz="3600">
              <a:solidFill>
                <a:srgbClr val="2A2D3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Four</a:t>
            </a:r>
            <a:endParaRPr sz="3600">
              <a:solidFill>
                <a:srgbClr val="2A2D3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2A2D33"/>
                </a:solidFill>
              </a:rPr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One</a:t>
            </a:r>
            <a:endParaRPr sz="3600">
              <a:solidFill>
                <a:srgbClr val="2A2D3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Two</a:t>
            </a:r>
            <a:endParaRPr sz="3600">
              <a:solidFill>
                <a:srgbClr val="2A2D3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Three</a:t>
            </a:r>
            <a:endParaRPr sz="3600">
              <a:solidFill>
                <a:srgbClr val="2A2D3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Four</a:t>
            </a:r>
            <a:endParaRPr sz="3600">
              <a:solidFill>
                <a:srgbClr val="2A2D3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2A2D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,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8"/>
          <p:cNvGrpSpPr/>
          <p:nvPr/>
        </p:nvGrpSpPr>
        <p:grpSpPr>
          <a:xfrm>
            <a:off x="10106797" y="-2930223"/>
            <a:ext cx="4916053" cy="4916053"/>
            <a:chOff x="0" y="0"/>
            <a:chExt cx="4916051" cy="4916051"/>
          </a:xfrm>
        </p:grpSpPr>
        <p:sp>
          <p:nvSpPr>
            <p:cNvPr id="46" name="Shape 46"/>
            <p:cNvSpPr/>
            <p:nvPr/>
          </p:nvSpPr>
          <p:spPr>
            <a:xfrm rot="2700000">
              <a:off x="706242" y="733635"/>
              <a:ext cx="3503568" cy="3448782"/>
            </a:xfrm>
            <a:prstGeom prst="rect">
              <a:avLst/>
            </a:prstGeom>
            <a:solidFill>
              <a:srgbClr val="D2D7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" name="Shape 47"/>
            <p:cNvSpPr/>
            <p:nvPr/>
          </p:nvSpPr>
          <p:spPr>
            <a:xfrm rot="2700000">
              <a:off x="706242" y="2272605"/>
              <a:ext cx="350356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2A2D33"/>
                </a:solidFill>
              </a:rPr>
              <a:t>Title Text</a:t>
            </a:r>
          </a:p>
        </p:txBody>
      </p:sp>
      <p:sp>
        <p:nvSpPr>
          <p:cNvPr id="51" name="Shape 51"/>
          <p:cNvSpPr/>
          <p:nvPr/>
        </p:nvSpPr>
        <p:spPr>
          <a:xfrm>
            <a:off x="438151" y="6496601"/>
            <a:ext cx="1343024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cap="all" sz="800">
                <a:solidFill>
                  <a:srgbClr val="7E8289"/>
                </a:solidFill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800">
                <a:solidFill>
                  <a:srgbClr val="7E8289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, no log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106797" y="-2930223"/>
            <a:ext cx="4916053" cy="4916053"/>
            <a:chOff x="0" y="0"/>
            <a:chExt cx="4916051" cy="4916051"/>
          </a:xfrm>
        </p:grpSpPr>
        <p:sp>
          <p:nvSpPr>
            <p:cNvPr id="2" name="Shape 2"/>
            <p:cNvSpPr/>
            <p:nvPr/>
          </p:nvSpPr>
          <p:spPr>
            <a:xfrm rot="2700000">
              <a:off x="706242" y="733635"/>
              <a:ext cx="3503568" cy="3448782"/>
            </a:xfrm>
            <a:prstGeom prst="rect">
              <a:avLst/>
            </a:prstGeom>
            <a:solidFill>
              <a:srgbClr val="5CE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" name="Shape 3"/>
            <p:cNvSpPr/>
            <p:nvPr/>
          </p:nvSpPr>
          <p:spPr>
            <a:xfrm rot="2700000">
              <a:off x="706242" y="2272605"/>
              <a:ext cx="350356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sp>
        <p:nvSpPr>
          <p:cNvPr id="5" name="Shape 5"/>
          <p:cNvSpPr/>
          <p:nvPr>
            <p:ph type="sldNum" sz="quarter" idx="2"/>
          </p:nvPr>
        </p:nvSpPr>
        <p:spPr>
          <a:xfrm>
            <a:off x="5591176" y="6498352"/>
            <a:ext cx="600076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B8C8D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6" name="Shape 6"/>
          <p:cNvSpPr/>
          <p:nvPr>
            <p:ph type="title"/>
          </p:nvPr>
        </p:nvSpPr>
        <p:spPr>
          <a:xfrm>
            <a:off x="438151" y="0"/>
            <a:ext cx="11338561" cy="1596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2A2D33"/>
                </a:solidFill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438150" y="1812895"/>
            <a:ext cx="11338563" cy="5045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One</a:t>
            </a:r>
            <a:endParaRPr sz="3600">
              <a:solidFill>
                <a:srgbClr val="2A2D3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Two</a:t>
            </a:r>
            <a:endParaRPr sz="3600">
              <a:solidFill>
                <a:srgbClr val="2A2D3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Three</a:t>
            </a:r>
            <a:endParaRPr sz="3600">
              <a:solidFill>
                <a:srgbClr val="2A2D3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Four</a:t>
            </a:r>
            <a:endParaRPr sz="3600">
              <a:solidFill>
                <a:srgbClr val="2A2D3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A2D33"/>
                </a:solidFill>
              </a:rPr>
              <a:t>Body Level Five</a:t>
            </a:r>
          </a:p>
        </p:txBody>
      </p:sp>
      <p:sp>
        <p:nvSpPr>
          <p:cNvPr id="8" name="Shape 8"/>
          <p:cNvSpPr/>
          <p:nvPr/>
        </p:nvSpPr>
        <p:spPr>
          <a:xfrm>
            <a:off x="438151" y="6496601"/>
            <a:ext cx="1343024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cap="all" sz="800">
                <a:solidFill>
                  <a:srgbClr val="7E8289"/>
                </a:solidFill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800">
                <a:solidFill>
                  <a:srgbClr val="7E8289"/>
                </a:solidFill>
              </a:rPr>
              <a:t>Confidential</a:t>
            </a:r>
          </a:p>
        </p:txBody>
      </p:sp>
      <p:pic>
        <p:nvPicPr>
          <p:cNvPr id="9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1973" y="6242880"/>
            <a:ext cx="1243124" cy="41220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spd="med" advClick="1"/>
  <p:txStyles>
    <p:titleStyle>
      <a:lvl1pPr>
        <a:lnSpc>
          <a:spcPct val="90000"/>
        </a:lnSpc>
        <a:defRPr b="1" sz="3200">
          <a:solidFill>
            <a:srgbClr val="2A2D33"/>
          </a:solidFill>
          <a:latin typeface="Metric Bold"/>
          <a:ea typeface="Metric Bold"/>
          <a:cs typeface="Metric Bold"/>
          <a:sym typeface="Metric Bold"/>
        </a:defRPr>
      </a:lvl1pPr>
      <a:lvl2pPr>
        <a:lnSpc>
          <a:spcPct val="90000"/>
        </a:lnSpc>
        <a:defRPr b="1" sz="3200">
          <a:solidFill>
            <a:srgbClr val="2A2D33"/>
          </a:solidFill>
          <a:latin typeface="Metric Bold"/>
          <a:ea typeface="Metric Bold"/>
          <a:cs typeface="Metric Bold"/>
          <a:sym typeface="Metric Bold"/>
        </a:defRPr>
      </a:lvl2pPr>
      <a:lvl3pPr>
        <a:lnSpc>
          <a:spcPct val="90000"/>
        </a:lnSpc>
        <a:defRPr b="1" sz="3200">
          <a:solidFill>
            <a:srgbClr val="2A2D33"/>
          </a:solidFill>
          <a:latin typeface="Metric Bold"/>
          <a:ea typeface="Metric Bold"/>
          <a:cs typeface="Metric Bold"/>
          <a:sym typeface="Metric Bold"/>
        </a:defRPr>
      </a:lvl3pPr>
      <a:lvl4pPr>
        <a:lnSpc>
          <a:spcPct val="90000"/>
        </a:lnSpc>
        <a:defRPr b="1" sz="3200">
          <a:solidFill>
            <a:srgbClr val="2A2D33"/>
          </a:solidFill>
          <a:latin typeface="Metric Bold"/>
          <a:ea typeface="Metric Bold"/>
          <a:cs typeface="Metric Bold"/>
          <a:sym typeface="Metric Bold"/>
        </a:defRPr>
      </a:lvl4pPr>
      <a:lvl5pPr>
        <a:lnSpc>
          <a:spcPct val="90000"/>
        </a:lnSpc>
        <a:defRPr b="1" sz="3200">
          <a:solidFill>
            <a:srgbClr val="2A2D33"/>
          </a:solidFill>
          <a:latin typeface="Metric Bold"/>
          <a:ea typeface="Metric Bold"/>
          <a:cs typeface="Metric Bold"/>
          <a:sym typeface="Metric Bold"/>
        </a:defRPr>
      </a:lvl5pPr>
      <a:lvl6pPr>
        <a:lnSpc>
          <a:spcPct val="90000"/>
        </a:lnSpc>
        <a:defRPr b="1" sz="3200">
          <a:solidFill>
            <a:srgbClr val="2A2D33"/>
          </a:solidFill>
          <a:latin typeface="Metric Bold"/>
          <a:ea typeface="Metric Bold"/>
          <a:cs typeface="Metric Bold"/>
          <a:sym typeface="Metric Bold"/>
        </a:defRPr>
      </a:lvl6pPr>
      <a:lvl7pPr>
        <a:lnSpc>
          <a:spcPct val="90000"/>
        </a:lnSpc>
        <a:defRPr b="1" sz="3200">
          <a:solidFill>
            <a:srgbClr val="2A2D33"/>
          </a:solidFill>
          <a:latin typeface="Metric Bold"/>
          <a:ea typeface="Metric Bold"/>
          <a:cs typeface="Metric Bold"/>
          <a:sym typeface="Metric Bold"/>
        </a:defRPr>
      </a:lvl7pPr>
      <a:lvl8pPr>
        <a:lnSpc>
          <a:spcPct val="90000"/>
        </a:lnSpc>
        <a:defRPr b="1" sz="3200">
          <a:solidFill>
            <a:srgbClr val="2A2D33"/>
          </a:solidFill>
          <a:latin typeface="Metric Bold"/>
          <a:ea typeface="Metric Bold"/>
          <a:cs typeface="Metric Bold"/>
          <a:sym typeface="Metric Bold"/>
        </a:defRPr>
      </a:lvl8pPr>
      <a:lvl9pPr>
        <a:lnSpc>
          <a:spcPct val="90000"/>
        </a:lnSpc>
        <a:defRPr b="1" sz="3200">
          <a:solidFill>
            <a:srgbClr val="2A2D33"/>
          </a:solidFill>
          <a:latin typeface="Metric Bold"/>
          <a:ea typeface="Metric Bold"/>
          <a:cs typeface="Metric Bold"/>
          <a:sym typeface="Metric Bold"/>
        </a:defRPr>
      </a:lvl9pPr>
    </p:titleStyle>
    <p:bodyStyle>
      <a:lvl1pPr marL="182879" indent="-182879" defTabSz="91439">
        <a:lnSpc>
          <a:spcPct val="90000"/>
        </a:lnSpc>
        <a:spcBef>
          <a:spcPts val="1000"/>
        </a:spcBef>
        <a:buClr>
          <a:srgbClr val="5CE600"/>
        </a:buClr>
        <a:buSzPct val="80000"/>
        <a:buFont typeface="Arial"/>
        <a:buChar char="•"/>
        <a:defRPr sz="3600">
          <a:solidFill>
            <a:srgbClr val="2A2D33"/>
          </a:solidFill>
          <a:latin typeface="Metric Light"/>
          <a:ea typeface="Metric Light"/>
          <a:cs typeface="Metric Light"/>
          <a:sym typeface="Metric Light"/>
        </a:defRPr>
      </a:lvl1pPr>
      <a:lvl2pPr marL="274319" indent="-274319" defTabSz="91439">
        <a:lnSpc>
          <a:spcPct val="90000"/>
        </a:lnSpc>
        <a:spcBef>
          <a:spcPts val="1000"/>
        </a:spcBef>
        <a:buClr>
          <a:srgbClr val="5CE600"/>
        </a:buClr>
        <a:buSzPct val="80000"/>
        <a:buFont typeface="Arial"/>
        <a:buChar char="•"/>
        <a:defRPr sz="3600">
          <a:solidFill>
            <a:srgbClr val="2A2D33"/>
          </a:solidFill>
          <a:latin typeface="Metric Light"/>
          <a:ea typeface="Metric Light"/>
          <a:cs typeface="Metric Light"/>
          <a:sym typeface="Metric Light"/>
        </a:defRPr>
      </a:lvl2pPr>
      <a:lvl3pPr marL="603503" indent="-329183" defTabSz="91439">
        <a:lnSpc>
          <a:spcPct val="90000"/>
        </a:lnSpc>
        <a:spcBef>
          <a:spcPts val="1000"/>
        </a:spcBef>
        <a:buClr>
          <a:srgbClr val="5CE600"/>
        </a:buClr>
        <a:buSzPct val="80000"/>
        <a:buFont typeface="Arial"/>
        <a:buChar char="•"/>
        <a:defRPr sz="3600">
          <a:solidFill>
            <a:srgbClr val="2A2D33"/>
          </a:solidFill>
          <a:latin typeface="Metric Light"/>
          <a:ea typeface="Metric Light"/>
          <a:cs typeface="Metric Light"/>
          <a:sym typeface="Metric Light"/>
        </a:defRPr>
      </a:lvl3pPr>
      <a:lvl4pPr marL="914400" indent="-365760" defTabSz="91439">
        <a:lnSpc>
          <a:spcPct val="90000"/>
        </a:lnSpc>
        <a:spcBef>
          <a:spcPts val="1000"/>
        </a:spcBef>
        <a:buClr>
          <a:srgbClr val="5CE600"/>
        </a:buClr>
        <a:buSzPct val="80000"/>
        <a:buFont typeface="Arial"/>
        <a:buChar char="•"/>
        <a:defRPr sz="3600">
          <a:solidFill>
            <a:srgbClr val="2A2D33"/>
          </a:solidFill>
          <a:latin typeface="Metric Light"/>
          <a:ea typeface="Metric Light"/>
          <a:cs typeface="Metric Light"/>
          <a:sym typeface="Metric Light"/>
        </a:defRPr>
      </a:lvl4pPr>
      <a:lvl5pPr marL="1234439" indent="-411480" defTabSz="91439">
        <a:lnSpc>
          <a:spcPct val="90000"/>
        </a:lnSpc>
        <a:spcBef>
          <a:spcPts val="1000"/>
        </a:spcBef>
        <a:buClr>
          <a:srgbClr val="5CE600"/>
        </a:buClr>
        <a:buSzPct val="80000"/>
        <a:buFont typeface="Arial"/>
        <a:buChar char="•"/>
        <a:defRPr sz="3600">
          <a:solidFill>
            <a:srgbClr val="2A2D33"/>
          </a:solidFill>
          <a:latin typeface="Metric Light"/>
          <a:ea typeface="Metric Light"/>
          <a:cs typeface="Metric Light"/>
          <a:sym typeface="Metric Light"/>
        </a:defRPr>
      </a:lvl5pPr>
      <a:lvl6pPr marL="2971800" indent="-685800" defTabSz="91439">
        <a:lnSpc>
          <a:spcPct val="90000"/>
        </a:lnSpc>
        <a:spcBef>
          <a:spcPts val="1000"/>
        </a:spcBef>
        <a:buClr>
          <a:srgbClr val="5CE600"/>
        </a:buClr>
        <a:buSzPct val="100000"/>
        <a:buFont typeface="Arial"/>
        <a:buChar char="•"/>
        <a:defRPr sz="3600">
          <a:solidFill>
            <a:srgbClr val="2A2D33"/>
          </a:solidFill>
          <a:latin typeface="Metric Light"/>
          <a:ea typeface="Metric Light"/>
          <a:cs typeface="Metric Light"/>
          <a:sym typeface="Metric Light"/>
        </a:defRPr>
      </a:lvl6pPr>
      <a:lvl7pPr marL="3200400" indent="-457200" defTabSz="91439">
        <a:lnSpc>
          <a:spcPct val="90000"/>
        </a:lnSpc>
        <a:spcBef>
          <a:spcPts val="1000"/>
        </a:spcBef>
        <a:buClr>
          <a:srgbClr val="5CE600"/>
        </a:buClr>
        <a:buSzPct val="100000"/>
        <a:buFont typeface="Arial"/>
        <a:buChar char="•"/>
        <a:defRPr sz="3600">
          <a:solidFill>
            <a:srgbClr val="2A2D33"/>
          </a:solidFill>
          <a:latin typeface="Metric Light"/>
          <a:ea typeface="Metric Light"/>
          <a:cs typeface="Metric Light"/>
          <a:sym typeface="Metric Light"/>
        </a:defRPr>
      </a:lvl7pPr>
      <a:lvl8pPr marL="3657600" indent="-457200" defTabSz="91439">
        <a:lnSpc>
          <a:spcPct val="90000"/>
        </a:lnSpc>
        <a:spcBef>
          <a:spcPts val="1000"/>
        </a:spcBef>
        <a:buClr>
          <a:srgbClr val="5CE600"/>
        </a:buClr>
        <a:buSzPct val="100000"/>
        <a:buFont typeface="Arial"/>
        <a:buChar char="•"/>
        <a:defRPr sz="3600">
          <a:solidFill>
            <a:srgbClr val="2A2D33"/>
          </a:solidFill>
          <a:latin typeface="Metric Light"/>
          <a:ea typeface="Metric Light"/>
          <a:cs typeface="Metric Light"/>
          <a:sym typeface="Metric Light"/>
        </a:defRPr>
      </a:lvl8pPr>
      <a:lvl9pPr marL="4114800" indent="-457200" defTabSz="91439">
        <a:lnSpc>
          <a:spcPct val="90000"/>
        </a:lnSpc>
        <a:spcBef>
          <a:spcPts val="1000"/>
        </a:spcBef>
        <a:buClr>
          <a:srgbClr val="5CE600"/>
        </a:buClr>
        <a:buSzPct val="100000"/>
        <a:buFont typeface="Arial"/>
        <a:buChar char="•"/>
        <a:defRPr sz="3600">
          <a:solidFill>
            <a:srgbClr val="2A2D33"/>
          </a:solidFill>
          <a:latin typeface="Metric Light"/>
          <a:ea typeface="Metric Light"/>
          <a:cs typeface="Metric Light"/>
          <a:sym typeface="Metric Light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Metric Light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Metric Light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Metric Light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Metric Light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Metric Light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Metric Light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Metric Light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Metric Light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Metric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google.com/design/spec/" TargetMode="External"/><Relationship Id="rId3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google.com/design/spec/" TargetMode="External"/><Relationship Id="rId3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google.com/design/spec/" TargetMode="External"/><Relationship Id="rId3" Type="http://schemas.openxmlformats.org/officeDocument/2006/relationships/image" Target="../media/image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meo.com/120619209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meo.com/15749351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meo.com/140875675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hyperlink" Target="http://www.google.com/design/spec/" TargetMode="Externa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telerik.com" TargetMode="External"/><Relationship Id="rId3" Type="http://schemas.openxmlformats.org/officeDocument/2006/relationships/image" Target="../media/image22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google.com/design/spec/" TargetMode="External"/><Relationship Id="rId3" Type="http://schemas.openxmlformats.org/officeDocument/2006/relationships/image" Target="../media/image25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google.com/design/spec/" TargetMode="External"/><Relationship Id="rId3" Type="http://schemas.openxmlformats.org/officeDocument/2006/relationships/image" Target="../media/image3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874641" y="3292476"/>
            <a:ext cx="9780107" cy="126201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UX Design Course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874640" y="4180442"/>
            <a:ext cx="9780107" cy="548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457200">
              <a:lnSpc>
                <a:spcPct val="100000"/>
              </a:lnSpc>
              <a:spcBef>
                <a:spcPts val="1400"/>
              </a:spcBef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800"/>
              <a:t>Telerik Academy</a:t>
            </a:r>
          </a:p>
        </p:txBody>
      </p:sp>
      <p:sp>
        <p:nvSpPr>
          <p:cNvPr id="58" name="Shape 58"/>
          <p:cNvSpPr/>
          <p:nvPr/>
        </p:nvSpPr>
        <p:spPr>
          <a:xfrm>
            <a:off x="874641" y="4904192"/>
            <a:ext cx="232100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9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5CE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5CE600"/>
                </a:solidFill>
              </a:rPr>
              <a:t>1 October 2015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026" y="0"/>
            <a:ext cx="819794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9462346" y="6261116"/>
            <a:ext cx="254380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r">
              <a:defRPr>
                <a:solidFill>
                  <a:srgbClr val="000000"/>
                </a:solidFill>
              </a:defRPr>
            </a:pPr>
            <a:r>
              <a:rPr sz="1200">
                <a:solidFill>
                  <a:srgbClr val="2A2D33"/>
                </a:solidFill>
              </a:rPr>
              <a:t>Source: </a:t>
            </a:r>
            <a:r>
              <a:rPr sz="1200" u="sng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hlinkClick r:id="rId2" invalidUrl="" action="" tgtFrame="" tooltip="" history="1" highlightClick="0" endSnd="0"/>
              </a:rPr>
              <a:t>books.google.com/ngrams/</a:t>
            </a:r>
            <a:r>
              <a:rPr sz="1200">
                <a:solidFill>
                  <a:srgbClr val="2A2D33"/>
                </a:solidFill>
              </a:rPr>
              <a:t> </a:t>
            </a:r>
          </a:p>
        </p:txBody>
      </p:sp>
      <p:pic>
        <p:nvPicPr>
          <p:cNvPr id="8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70962"/>
            <a:ext cx="12192000" cy="5116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66750"/>
            <a:ext cx="12192000" cy="752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xfrm>
            <a:off x="825500" y="1905000"/>
            <a:ext cx="9780106" cy="1092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Industrial Era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825500" y="1905000"/>
            <a:ext cx="9780106" cy="47371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Users have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problems and needs.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825500" y="1905000"/>
            <a:ext cx="9780106" cy="1092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Static </a:t>
            </a:r>
            <a:r>
              <a:rPr sz="5400">
                <a:solidFill>
                  <a:srgbClr val="2A2D33"/>
                </a:solidFill>
              </a:rPr>
              <a:t>Design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9462346" y="6261116"/>
            <a:ext cx="254380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r">
              <a:defRPr>
                <a:solidFill>
                  <a:srgbClr val="000000"/>
                </a:solidFill>
              </a:defRPr>
            </a:pPr>
            <a:r>
              <a:rPr sz="1200">
                <a:solidFill>
                  <a:srgbClr val="2A2D33"/>
                </a:solidFill>
              </a:rPr>
              <a:t>Source: </a:t>
            </a:r>
            <a:r>
              <a:rPr sz="1200" u="sng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hlinkClick r:id="rId2" invalidUrl="" action="" tgtFrame="" tooltip="" history="1" highlightClick="0" endSnd="0"/>
              </a:rPr>
              <a:t>books.google.com/ngrams/</a:t>
            </a:r>
            <a:r>
              <a:rPr sz="1200">
                <a:solidFill>
                  <a:srgbClr val="2A2D33"/>
                </a:solidFill>
              </a:rPr>
              <a:t> </a:t>
            </a:r>
          </a:p>
        </p:txBody>
      </p:sp>
      <p:pic>
        <p:nvPicPr>
          <p:cNvPr id="9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70962"/>
            <a:ext cx="12192000" cy="5116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498206"/>
            <a:ext cx="12192001" cy="7661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xfrm>
            <a:off x="825500" y="1905000"/>
            <a:ext cx="9780106" cy="1092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Services Era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825500" y="1905000"/>
            <a:ext cx="9780106" cy="1231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The user is the problem.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823841" y="1905000"/>
            <a:ext cx="9780107" cy="809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Vasil Yordanov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823840" y="2755900"/>
            <a:ext cx="9780107" cy="318972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lvl="0" defTabSz="457200">
              <a:lnSpc>
                <a:spcPct val="100000"/>
              </a:lnSpc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800"/>
              <a:t>Senior UX Designer at Telerik, A Progress Company</a:t>
            </a:r>
            <a:endParaRPr sz="2800"/>
          </a:p>
          <a:p>
            <a:pPr lvl="0" defTabSz="457200">
              <a:lnSpc>
                <a:spcPct val="100000"/>
              </a:lnSpc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5CE600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CE600"/>
                </a:solidFill>
              </a:rPr>
              <a:t>      @yordanov</a:t>
            </a:r>
          </a:p>
        </p:txBody>
      </p:sp>
      <p:pic>
        <p:nvPicPr>
          <p:cNvPr id="62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449" y="3949450"/>
            <a:ext cx="581299" cy="581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825500" y="1905000"/>
            <a:ext cx="9780106" cy="1092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Dynamic </a:t>
            </a:r>
            <a:r>
              <a:rPr sz="5400">
                <a:solidFill>
                  <a:srgbClr val="2A2D33"/>
                </a:solidFill>
              </a:rPr>
              <a:t>Design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825500" y="1905000"/>
            <a:ext cx="9780106" cy="1092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Why </a:t>
            </a:r>
            <a:r>
              <a:rPr sz="5400">
                <a:solidFill>
                  <a:srgbClr val="2A2D33"/>
                </a:solidFill>
              </a:rPr>
              <a:t>Design?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9462346" y="6261116"/>
            <a:ext cx="254380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r">
              <a:defRPr>
                <a:solidFill>
                  <a:srgbClr val="000000"/>
                </a:solidFill>
              </a:defRPr>
            </a:pPr>
            <a:r>
              <a:rPr sz="1200">
                <a:solidFill>
                  <a:srgbClr val="2A2D33"/>
                </a:solidFill>
              </a:rPr>
              <a:t>Source: </a:t>
            </a:r>
            <a:r>
              <a:rPr sz="1200" u="sng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hlinkClick r:id="rId2" invalidUrl="" action="" tgtFrame="" tooltip="" history="1" highlightClick="0" endSnd="0"/>
              </a:rPr>
              <a:t>books.google.com/ngrams/</a:t>
            </a:r>
            <a:r>
              <a:rPr sz="1200">
                <a:solidFill>
                  <a:srgbClr val="2A2D33"/>
                </a:solidFill>
              </a:rPr>
              <a:t> </a:t>
            </a:r>
          </a:p>
        </p:txBody>
      </p:sp>
      <p:pic>
        <p:nvPicPr>
          <p:cNvPr id="10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70962"/>
            <a:ext cx="12192000" cy="5116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xfrm>
            <a:off x="825500" y="1905000"/>
            <a:ext cx="9780106" cy="4025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Without design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we cannot make sense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of the world.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825500" y="1905000"/>
            <a:ext cx="9780106" cy="1092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Why this </a:t>
            </a:r>
            <a:r>
              <a:rPr sz="5400">
                <a:solidFill>
                  <a:srgbClr val="2A2D33"/>
                </a:solidFill>
              </a:rPr>
              <a:t>Design?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0567" y="0"/>
            <a:ext cx="461086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825500" y="1905000"/>
            <a:ext cx="9780106" cy="4025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Ideally, beauty and utility 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are mutually generative.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endParaRPr i="1" sz="3400">
              <a:solidFill>
                <a:srgbClr val="2A2D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i="1" sz="3400">
                <a:solidFill>
                  <a:srgbClr val="2A2D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Paul Rand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825500" y="1905000"/>
            <a:ext cx="9780106" cy="4025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 u="sng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hlinkClick r:id="rId2" invalidUrl="" action="" tgtFrame="" tooltip="" history="1" highlightClick="0" endSnd="0"/>
              </a:rPr>
              <a:t>Working With Rand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endParaRPr i="1" sz="3400">
              <a:solidFill>
                <a:srgbClr val="2A2D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i="1" sz="3400">
                <a:solidFill>
                  <a:srgbClr val="2A2D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Vimeo video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914400"/>
            <a:ext cx="10160000" cy="502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825500" y="1416050"/>
            <a:ext cx="9780106" cy="4025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Indifference towards people and the reality in which they live is actually the one and only cardinal sin in design.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endParaRPr i="1" sz="3400">
              <a:solidFill>
                <a:srgbClr val="2A2D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i="1" sz="3400">
                <a:solidFill>
                  <a:srgbClr val="2A2D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Dieter Rams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825500" y="1905000"/>
            <a:ext cx="9780106" cy="1092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UX </a:t>
            </a:r>
            <a:r>
              <a:rPr sz="5400">
                <a:solidFill>
                  <a:srgbClr val="2A2D33"/>
                </a:solidFill>
              </a:rPr>
              <a:t>intro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825500" y="1016000"/>
            <a:ext cx="9780106" cy="54008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Good Design: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endParaRPr sz="2400">
              <a:solidFill>
                <a:srgbClr val="2A2D33"/>
              </a:solidFill>
            </a:endParaRPr>
          </a:p>
          <a:p>
            <a:pPr lvl="0" marL="240631" indent="-240631">
              <a:lnSpc>
                <a:spcPct val="100000"/>
              </a:lnSpc>
              <a:buSzPct val="100000"/>
              <a:defRPr b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2A2D33"/>
                </a:solidFill>
              </a:rPr>
              <a:t>Innovative</a:t>
            </a:r>
            <a:endParaRPr sz="2400">
              <a:solidFill>
                <a:srgbClr val="2A2D33"/>
              </a:solidFill>
            </a:endParaRPr>
          </a:p>
          <a:p>
            <a:pPr lvl="0" marL="240631" indent="-240631">
              <a:lnSpc>
                <a:spcPct val="100000"/>
              </a:lnSpc>
              <a:buSzPct val="100000"/>
              <a:defRPr b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2A2D33"/>
                </a:solidFill>
              </a:rPr>
              <a:t>Makes a product useful</a:t>
            </a:r>
            <a:endParaRPr sz="2400">
              <a:solidFill>
                <a:srgbClr val="2A2D33"/>
              </a:solidFill>
            </a:endParaRPr>
          </a:p>
          <a:p>
            <a:pPr lvl="0" marL="240631" indent="-240631">
              <a:lnSpc>
                <a:spcPct val="100000"/>
              </a:lnSpc>
              <a:buSzPct val="100000"/>
              <a:defRPr b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2A2D33"/>
                </a:solidFill>
              </a:rPr>
              <a:t>Aesthetic</a:t>
            </a:r>
            <a:endParaRPr sz="2400">
              <a:solidFill>
                <a:srgbClr val="2A2D33"/>
              </a:solidFill>
            </a:endParaRPr>
          </a:p>
          <a:p>
            <a:pPr lvl="0" marL="240631" indent="-240631">
              <a:lnSpc>
                <a:spcPct val="100000"/>
              </a:lnSpc>
              <a:buSzPct val="100000"/>
              <a:defRPr b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2A2D33"/>
                </a:solidFill>
              </a:rPr>
              <a:t>Makes a Product Understandable</a:t>
            </a:r>
            <a:endParaRPr sz="2400">
              <a:solidFill>
                <a:srgbClr val="2A2D33"/>
              </a:solidFill>
            </a:endParaRPr>
          </a:p>
          <a:p>
            <a:pPr lvl="0" marL="240631" indent="-240631">
              <a:lnSpc>
                <a:spcPct val="100000"/>
              </a:lnSpc>
              <a:buSzPct val="100000"/>
              <a:defRPr b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2A2D33"/>
                </a:solidFill>
              </a:rPr>
              <a:t>Unobtrusive</a:t>
            </a:r>
            <a:endParaRPr sz="2400">
              <a:solidFill>
                <a:srgbClr val="2A2D33"/>
              </a:solidFill>
            </a:endParaRPr>
          </a:p>
          <a:p>
            <a:pPr lvl="0" marL="240631" indent="-240631">
              <a:lnSpc>
                <a:spcPct val="100000"/>
              </a:lnSpc>
              <a:buSzPct val="100000"/>
              <a:defRPr b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2A2D33"/>
                </a:solidFill>
              </a:rPr>
              <a:t>Honest</a:t>
            </a:r>
            <a:endParaRPr sz="2400">
              <a:solidFill>
                <a:srgbClr val="2A2D33"/>
              </a:solidFill>
            </a:endParaRPr>
          </a:p>
          <a:p>
            <a:pPr lvl="0" marL="240631" indent="-240631">
              <a:lnSpc>
                <a:spcPct val="100000"/>
              </a:lnSpc>
              <a:buSzPct val="100000"/>
              <a:defRPr b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2A2D33"/>
                </a:solidFill>
              </a:rPr>
              <a:t>Long-lasting</a:t>
            </a:r>
            <a:endParaRPr sz="2400">
              <a:solidFill>
                <a:srgbClr val="2A2D33"/>
              </a:solidFill>
            </a:endParaRPr>
          </a:p>
          <a:p>
            <a:pPr lvl="0" marL="240631" indent="-240631">
              <a:lnSpc>
                <a:spcPct val="100000"/>
              </a:lnSpc>
              <a:buSzPct val="100000"/>
              <a:defRPr b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2A2D33"/>
                </a:solidFill>
              </a:rPr>
              <a:t>Thorough, down to the last detail</a:t>
            </a:r>
            <a:endParaRPr sz="2400">
              <a:solidFill>
                <a:srgbClr val="2A2D33"/>
              </a:solidFill>
            </a:endParaRPr>
          </a:p>
          <a:p>
            <a:pPr lvl="0" marL="240631" indent="-240631">
              <a:lnSpc>
                <a:spcPct val="100000"/>
              </a:lnSpc>
              <a:buSzPct val="100000"/>
              <a:defRPr b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2A2D33"/>
                </a:solidFill>
              </a:rPr>
              <a:t>Environmentally friendly</a:t>
            </a:r>
            <a:endParaRPr sz="2400">
              <a:solidFill>
                <a:srgbClr val="2A2D33"/>
              </a:solidFill>
            </a:endParaRPr>
          </a:p>
          <a:p>
            <a:pPr lvl="0" marL="240631" indent="-240631">
              <a:lnSpc>
                <a:spcPct val="100000"/>
              </a:lnSpc>
              <a:buSzPct val="100000"/>
              <a:defRPr b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2A2D33"/>
                </a:solidFill>
              </a:rPr>
              <a:t>As little design as possible.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825500" y="1905000"/>
            <a:ext cx="9780106" cy="4025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 u="sng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hlinkClick r:id="rId2" invalidUrl="" action="" tgtFrame="" tooltip="" history="1" highlightClick="0" endSnd="0"/>
              </a:rPr>
              <a:t>Dieter Rams'</a:t>
            </a:r>
            <a:r>
              <a:rPr b="1" sz="5400">
                <a:solidFill>
                  <a:srgbClr val="2A2D33"/>
                </a:solidFill>
              </a:rPr>
              <a:t> 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 u="sng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hlinkClick r:id="rId2" invalidUrl="" action="" tgtFrame="" tooltip="" history="1" highlightClick="0" endSnd="0"/>
              </a:rPr>
              <a:t>Principles of Good Design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endParaRPr i="1" sz="3400">
              <a:solidFill>
                <a:srgbClr val="2A2D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i="1" sz="3400">
                <a:solidFill>
                  <a:srgbClr val="2A2D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Vimeo video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825500" y="1905000"/>
            <a:ext cx="9780106" cy="1092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How?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User Interface Consistency</a:t>
            </a:r>
            <a:endParaRPr b="1" sz="5400">
              <a:solidFill>
                <a:srgbClr val="2A2D33"/>
              </a:solidFill>
            </a:endParaRPr>
          </a:p>
          <a:p>
            <a:pPr lvl="0">
              <a:spcBef>
                <a:spcPts val="3000"/>
              </a:spcBef>
              <a:defRPr b="0"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vs.</a:t>
            </a:r>
            <a:endParaRPr sz="2800">
              <a:solidFill>
                <a:srgbClr val="2A2D33"/>
              </a:solidFill>
            </a:endParaRPr>
          </a:p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User Experience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body" idx="1"/>
          </p:nvPr>
        </p:nvSpPr>
        <p:spPr>
          <a:xfrm>
            <a:off x="4814558" y="3115620"/>
            <a:ext cx="2562884" cy="626760"/>
          </a:xfrm>
          <a:prstGeom prst="rect">
            <a:avLst/>
          </a:prstGeom>
          <a:ln w="25400">
            <a:solidFill>
              <a:srgbClr val="0433FF"/>
            </a:solidFill>
          </a:ln>
        </p:spPr>
        <p:txBody>
          <a:bodyPr lIns="0" tIns="0" rIns="0" bIns="0" anchor="ctr"/>
          <a:lstStyle>
            <a:lvl1pPr algn="ctr" defTabSz="9144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433FF"/>
                </a:solidFill>
              </a:rPr>
              <a:t>Yes, I’m a button!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material-dash-dar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261817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drawer-icon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3776" y="-252424"/>
            <a:ext cx="13398039" cy="7536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2500" y="2126995"/>
            <a:ext cx="5443728" cy="408279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823841" y="1612900"/>
            <a:ext cx="9780107" cy="375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lnSpc>
                <a:spcPct val="140000"/>
              </a:lnSpc>
              <a:defRPr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Any Browser</a:t>
            </a:r>
            <a:endParaRPr b="1" sz="54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>
              <a:lnSpc>
                <a:spcPct val="140000"/>
              </a:lnSpc>
              <a:defRPr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Any Device</a:t>
            </a:r>
            <a:endParaRPr b="1" sz="54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>
              <a:lnSpc>
                <a:spcPct val="140000"/>
              </a:lnSpc>
              <a:defRPr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Any Location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823841" y="1905000"/>
            <a:ext cx="9780107" cy="113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70000"/>
              </a:lnSpc>
              <a:defRPr b="1"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Organize</a:t>
            </a:r>
          </a:p>
        </p:txBody>
      </p:sp>
      <p:pic>
        <p:nvPicPr>
          <p:cNvPr id="14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5600" y="2060336"/>
            <a:ext cx="5568109" cy="3756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823841" y="1905000"/>
            <a:ext cx="9780107" cy="80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70000"/>
              </a:lnSpc>
              <a:defRPr b="1"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Economize</a:t>
            </a:r>
          </a:p>
        </p:txBody>
      </p:sp>
      <p:pic>
        <p:nvPicPr>
          <p:cNvPr id="14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4896" y="3091764"/>
            <a:ext cx="2073652" cy="2064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100" y="3641382"/>
            <a:ext cx="965200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8330725" y="3867340"/>
            <a:ext cx="426670" cy="513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70000"/>
              </a:lnSpc>
              <a:spcBef>
                <a:spcPts val="3000"/>
              </a:spcBef>
              <a:defRPr sz="2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A2D33"/>
                </a:solidFill>
              </a:rPr>
              <a:t>or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825500" y="1905000"/>
            <a:ext cx="9780106" cy="4025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 u="sng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hlinkClick r:id="rId2" invalidUrl="" action="" tgtFrame="" tooltip="" history="1" highlightClick="0" endSnd="0"/>
              </a:rPr>
              <a:t>Design Disruptors Trailer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endParaRPr i="1" sz="3400">
              <a:solidFill>
                <a:srgbClr val="2A2D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i="1" sz="3400">
                <a:solidFill>
                  <a:srgbClr val="2A2D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A documentary from InVision (Vimeo video)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823841" y="1905000"/>
            <a:ext cx="9780107" cy="80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70000"/>
              </a:lnSpc>
              <a:defRPr b="1"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Communicate</a:t>
            </a:r>
          </a:p>
        </p:txBody>
      </p:sp>
      <p:pic>
        <p:nvPicPr>
          <p:cNvPr id="148" name="Screen Shot 2015-04-15 at 11.40.0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570" y="1992133"/>
            <a:ext cx="4916053" cy="3837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825500" y="2898776"/>
            <a:ext cx="9780106" cy="686947"/>
          </a:xfrm>
          <a:prstGeom prst="rect">
            <a:avLst/>
          </a:prstGeom>
        </p:spPr>
        <p:txBody>
          <a:bodyPr/>
          <a:lstStyle/>
          <a:p>
            <a:pPr lvl="0" defTabSz="640079">
              <a:defRPr b="0" sz="1800">
                <a:solidFill>
                  <a:srgbClr val="000000"/>
                </a:solidFill>
              </a:defRPr>
            </a:pPr>
            <a:r>
              <a:rPr b="1" sz="378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Consistent</a:t>
            </a:r>
            <a:r>
              <a:rPr b="1" sz="3780">
                <a:solidFill>
                  <a:srgbClr val="2A2D33"/>
                </a:solidFill>
              </a:rPr>
              <a:t> </a:t>
            </a:r>
            <a:r>
              <a:rPr sz="378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Visuals and Interactivity</a:t>
            </a:r>
          </a:p>
        </p:txBody>
      </p:sp>
      <p:sp>
        <p:nvSpPr>
          <p:cNvPr id="151" name="Shape 151"/>
          <p:cNvSpPr/>
          <p:nvPr/>
        </p:nvSpPr>
        <p:spPr>
          <a:xfrm>
            <a:off x="825500" y="3978276"/>
            <a:ext cx="9780106" cy="68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 defTabSz="640079">
              <a:lnSpc>
                <a:spcPct val="70000"/>
              </a:lnSpc>
              <a:defRPr>
                <a:solidFill>
                  <a:srgbClr val="000000"/>
                </a:solidFill>
              </a:defRPr>
            </a:pPr>
            <a:r>
              <a:rPr b="1" sz="378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Consistent</a:t>
            </a:r>
            <a:r>
              <a:rPr b="1" sz="3780">
                <a:solidFill>
                  <a:srgbClr val="2A2D33"/>
                </a:solidFill>
                <a:latin typeface="Metric Bold"/>
                <a:ea typeface="Metric Bold"/>
                <a:cs typeface="Metric Bold"/>
                <a:sym typeface="Metric Bold"/>
              </a:rPr>
              <a:t> </a:t>
            </a:r>
            <a:r>
              <a:rPr sz="378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Communication</a:t>
            </a:r>
          </a:p>
        </p:txBody>
      </p:sp>
      <p:sp>
        <p:nvSpPr>
          <p:cNvPr id="152" name="Shape 152"/>
          <p:cNvSpPr/>
          <p:nvPr/>
        </p:nvSpPr>
        <p:spPr>
          <a:xfrm>
            <a:off x="825500" y="1819276"/>
            <a:ext cx="9780106" cy="68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 defTabSz="640079">
              <a:lnSpc>
                <a:spcPct val="70000"/>
              </a:lnSpc>
              <a:defRPr>
                <a:solidFill>
                  <a:srgbClr val="000000"/>
                </a:solidFill>
              </a:defRPr>
            </a:pPr>
            <a:r>
              <a:rPr b="1" sz="378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Consistent</a:t>
            </a:r>
            <a:r>
              <a:rPr b="1" sz="3780">
                <a:solidFill>
                  <a:srgbClr val="2A2D33"/>
                </a:solidFill>
                <a:latin typeface="Metric Bold"/>
                <a:ea typeface="Metric Bold"/>
                <a:cs typeface="Metric Bold"/>
                <a:sym typeface="Metric Bold"/>
              </a:rPr>
              <a:t> </a:t>
            </a:r>
            <a:r>
              <a:rPr sz="378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Organisation and Layout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3"/>
      <p:bldP build="whole" bldLvl="1" animBg="1" rev="0" advAuto="0" spid="152" grpId="1"/>
      <p:bldP build="whole" bldLvl="1" animBg="1" rev="0" advAuto="0" spid="150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xfrm>
            <a:off x="825500" y="1905000"/>
            <a:ext cx="9780106" cy="11524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Consistency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xfrm>
            <a:off x="804516" y="3167146"/>
            <a:ext cx="9780107" cy="472376"/>
          </a:xfrm>
          <a:prstGeom prst="rect">
            <a:avLst/>
          </a:prstGeom>
        </p:spPr>
        <p:txBody>
          <a:bodyPr/>
          <a:lstStyle>
            <a:lvl1pPr defTabSz="83210">
              <a:spcBef>
                <a:spcPts val="900"/>
              </a:spcBef>
              <a:defRPr sz="2548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2A2D33"/>
                </a:solidFill>
              </a:rPr>
              <a:t>or …</a:t>
            </a:r>
          </a:p>
        </p:txBody>
      </p:sp>
      <p:sp>
        <p:nvSpPr>
          <p:cNvPr id="156" name="Shape 156"/>
          <p:cNvSpPr/>
          <p:nvPr/>
        </p:nvSpPr>
        <p:spPr>
          <a:xfrm>
            <a:off x="825500" y="3883524"/>
            <a:ext cx="9780106" cy="135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70000"/>
              </a:lnSpc>
              <a:defRPr b="1"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Inconsistency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2"/>
      <p:bldP build="whole" bldLvl="1" animBg="1" rev="0" advAuto="0" spid="156" grpId="3"/>
      <p:bldP build="whole" bldLvl="1" animBg="1" rev="0" advAuto="0" spid="15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825500" y="1905000"/>
            <a:ext cx="9780106" cy="11524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What is Consistency?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xfrm>
            <a:off x="804516" y="3167146"/>
            <a:ext cx="9780107" cy="472376"/>
          </a:xfrm>
          <a:prstGeom prst="rect">
            <a:avLst/>
          </a:prstGeom>
        </p:spPr>
        <p:txBody>
          <a:bodyPr/>
          <a:lstStyle>
            <a:lvl1pPr defTabSz="83210">
              <a:spcBef>
                <a:spcPts val="900"/>
              </a:spcBef>
              <a:defRPr sz="2548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2A2D33"/>
                </a:solidFill>
              </a:rPr>
              <a:t>and</a:t>
            </a:r>
          </a:p>
        </p:txBody>
      </p:sp>
      <p:sp>
        <p:nvSpPr>
          <p:cNvPr id="160" name="Shape 160"/>
          <p:cNvSpPr/>
          <p:nvPr/>
        </p:nvSpPr>
        <p:spPr>
          <a:xfrm>
            <a:off x="825500" y="3883524"/>
            <a:ext cx="9780106" cy="135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70000"/>
              </a:lnSpc>
              <a:defRPr b="1"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How to identify it?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3"/>
      <p:bldP build="whole" bldLvl="1" animBg="1" rev="0" advAuto="0" spid="159" grpId="2"/>
      <p:bldP build="whole" bldLvl="1" animBg="1" rev="0" advAuto="0" spid="15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825500" y="1905000"/>
            <a:ext cx="9780106" cy="11524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Dimensions of Consistency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body" idx="1"/>
          </p:nvPr>
        </p:nvSpPr>
        <p:spPr>
          <a:xfrm>
            <a:off x="4814558" y="3115620"/>
            <a:ext cx="2562884" cy="626760"/>
          </a:xfrm>
          <a:prstGeom prst="rect">
            <a:avLst/>
          </a:prstGeom>
          <a:ln w="25400">
            <a:solidFill>
              <a:srgbClr val="0433FF"/>
            </a:solidFill>
          </a:ln>
        </p:spPr>
        <p:txBody>
          <a:bodyPr lIns="0" tIns="0" rIns="0" bIns="0" anchor="ctr"/>
          <a:lstStyle>
            <a:lvl1pPr algn="ctr" defTabSz="9144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433FF"/>
                </a:solidFill>
              </a:rPr>
              <a:t>It’s me again :)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5003800" y="3111500"/>
            <a:ext cx="6273800" cy="3312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button {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position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absolute;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top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100px;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left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100px;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margin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0;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sp>
        <p:nvSpPr>
          <p:cNvPr id="167" name="Shape 167"/>
          <p:cNvSpPr/>
          <p:nvPr/>
        </p:nvSpPr>
        <p:spPr>
          <a:xfrm>
            <a:off x="823841" y="1905000"/>
            <a:ext cx="9780107" cy="1038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70000"/>
              </a:lnSpc>
              <a:defRPr b="1"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Layout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823841" y="1905000"/>
            <a:ext cx="9780107" cy="1025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70000"/>
              </a:lnSpc>
              <a:defRPr b="1"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Size</a:t>
            </a:r>
          </a:p>
        </p:txBody>
      </p:sp>
      <p:sp>
        <p:nvSpPr>
          <p:cNvPr id="170" name="Shape 170"/>
          <p:cNvSpPr/>
          <p:nvPr/>
        </p:nvSpPr>
        <p:spPr>
          <a:xfrm>
            <a:off x="5003800" y="3111500"/>
            <a:ext cx="6273800" cy="3312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button {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width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200px;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height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32px;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line-height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32px;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border-width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2px;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823841" y="1905000"/>
            <a:ext cx="9780107" cy="1152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70000"/>
              </a:lnSpc>
              <a:defRPr b="1"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Color and Texture</a:t>
            </a:r>
          </a:p>
        </p:txBody>
      </p:sp>
      <p:sp>
        <p:nvSpPr>
          <p:cNvPr id="173" name="Shape 173"/>
          <p:cNvSpPr/>
          <p:nvPr/>
        </p:nvSpPr>
        <p:spPr>
          <a:xfrm>
            <a:off x="5003800" y="3111500"/>
            <a:ext cx="6273800" cy="3312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button {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background-color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blue;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background-image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button.png;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border-color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blue;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color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white;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823841" y="1905000"/>
            <a:ext cx="9780107" cy="121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70000"/>
              </a:lnSpc>
              <a:defRPr b="1"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Shape</a:t>
            </a:r>
          </a:p>
        </p:txBody>
      </p:sp>
      <p:sp>
        <p:nvSpPr>
          <p:cNvPr id="176" name="Shape 176"/>
          <p:cNvSpPr/>
          <p:nvPr/>
        </p:nvSpPr>
        <p:spPr>
          <a:xfrm>
            <a:off x="5003800" y="3111500"/>
            <a:ext cx="6273800" cy="3312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button {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border-radius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50%;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xfrm>
            <a:off x="825500" y="1905000"/>
            <a:ext cx="9780106" cy="1092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Design?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823841" y="1905000"/>
            <a:ext cx="9780107" cy="80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813816">
              <a:lnSpc>
                <a:spcPct val="70000"/>
              </a:lnSpc>
              <a:defRPr b="1" sz="4806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6">
                <a:solidFill>
                  <a:srgbClr val="2A2D33"/>
                </a:solidFill>
              </a:rPr>
              <a:t>Typography</a:t>
            </a:r>
          </a:p>
        </p:txBody>
      </p:sp>
      <p:sp>
        <p:nvSpPr>
          <p:cNvPr id="179" name="Shape 179"/>
          <p:cNvSpPr/>
          <p:nvPr/>
        </p:nvSpPr>
        <p:spPr>
          <a:xfrm>
            <a:off x="5003800" y="3111500"/>
            <a:ext cx="6273800" cy="3312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button {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font-family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Georgia;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font-size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24px;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font-weight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normal;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text-transform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uppercase;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823841" y="1905000"/>
            <a:ext cx="9780107" cy="80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813816">
              <a:lnSpc>
                <a:spcPct val="70000"/>
              </a:lnSpc>
              <a:defRPr b="1" sz="4806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6">
                <a:solidFill>
                  <a:srgbClr val="2A2D33"/>
                </a:solidFill>
              </a:rPr>
              <a:t>Animations and Transitions</a:t>
            </a:r>
          </a:p>
        </p:txBody>
      </p:sp>
      <p:sp>
        <p:nvSpPr>
          <p:cNvPr id="182" name="Shape 182"/>
          <p:cNvSpPr/>
          <p:nvPr/>
        </p:nvSpPr>
        <p:spPr>
          <a:xfrm>
            <a:off x="5003800" y="3111500"/>
            <a:ext cx="6273800" cy="3312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button:hover {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transition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background 1s;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transform</a:t>
            </a: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rotate(180deg);</a:t>
            </a:r>
            <a:endParaRPr sz="2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2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823841" y="1905000"/>
            <a:ext cx="9780107" cy="80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813816">
              <a:lnSpc>
                <a:spcPct val="70000"/>
              </a:lnSpc>
              <a:defRPr b="1" sz="4806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6">
                <a:solidFill>
                  <a:srgbClr val="2A2D33"/>
                </a:solidFill>
              </a:rPr>
              <a:t>Properties</a:t>
            </a:r>
          </a:p>
        </p:txBody>
      </p:sp>
      <p:sp>
        <p:nvSpPr>
          <p:cNvPr id="185" name="Shape 185"/>
          <p:cNvSpPr/>
          <p:nvPr/>
        </p:nvSpPr>
        <p:spPr>
          <a:xfrm>
            <a:off x="5703135" y="2118894"/>
            <a:ext cx="6273801" cy="5071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button {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position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absolute;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top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100px;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left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100px;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margin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0;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width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200px;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height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32px;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line-height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32px;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border-width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2px;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border-radius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50%;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border-color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blue;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background-color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blue;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background-image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button.png;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color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white;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font-family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Georgia;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font-size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24px;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font-weight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normal;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1600">
                <a:solidFill>
                  <a:srgbClr val="E73039"/>
                </a:solidFill>
                <a:latin typeface="Courier"/>
                <a:ea typeface="Courier"/>
                <a:cs typeface="Courier"/>
                <a:sym typeface="Courier"/>
              </a:rPr>
              <a:t>text-transform</a:t>
            </a: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: uppercase;</a:t>
            </a:r>
            <a:endParaRPr sz="1600">
              <a:solidFill>
                <a:srgbClr val="53535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 sz="1600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823841" y="1905000"/>
            <a:ext cx="9780107" cy="80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813816">
              <a:lnSpc>
                <a:spcPct val="70000"/>
              </a:lnSpc>
              <a:defRPr b="1" sz="4806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6">
                <a:solidFill>
                  <a:srgbClr val="2A2D33"/>
                </a:solidFill>
              </a:rPr>
              <a:t>Interaction states</a:t>
            </a:r>
          </a:p>
        </p:txBody>
      </p:sp>
      <p:pic>
        <p:nvPicPr>
          <p:cNvPr id="188" name="Untitled-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7337" y="3277973"/>
            <a:ext cx="6943763" cy="258929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7891705" y="5986779"/>
            <a:ext cx="3103028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1200">
                <a:solidFill>
                  <a:srgbClr val="2A2D33"/>
                </a:solidFill>
              </a:rPr>
              <a:t>Source: </a:t>
            </a:r>
            <a:r>
              <a:rPr sz="1200" u="sng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hlinkClick r:id="rId3" invalidUrl="" action="" tgtFrame="" tooltip="" history="1" highlightClick="0" endSnd="0"/>
              </a:rPr>
              <a:t>http://www.google.com/design/spec/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097163" y="2274699"/>
            <a:ext cx="452121" cy="78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2A2D33"/>
                </a:solidFill>
              </a:rPr>
              <a:t>x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1816053" y="1969543"/>
            <a:ext cx="2326318" cy="1638262"/>
            <a:chOff x="0" y="0"/>
            <a:chExt cx="2326316" cy="1638260"/>
          </a:xfrm>
        </p:grpSpPr>
        <p:sp>
          <p:nvSpPr>
            <p:cNvPr id="192" name="Shape 192"/>
            <p:cNvSpPr/>
            <p:nvPr/>
          </p:nvSpPr>
          <p:spPr>
            <a:xfrm>
              <a:off x="0" y="0"/>
              <a:ext cx="2326317" cy="1638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70000"/>
                </a:lnSpc>
                <a:defRPr b="1" sz="7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7000">
                  <a:solidFill>
                    <a:srgbClr val="2A2D33"/>
                  </a:solidFill>
                </a:rPr>
                <a:t>~20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531141" y="990825"/>
              <a:ext cx="1569919" cy="467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70000"/>
                </a:lnSpc>
                <a:defRPr b="1" sz="16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600">
                  <a:solidFill>
                    <a:srgbClr val="2A2D33"/>
                  </a:solidFill>
                </a:rPr>
                <a:t>properties</a:t>
              </a:r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4825363" y="1969543"/>
            <a:ext cx="1619193" cy="1638262"/>
            <a:chOff x="0" y="0"/>
            <a:chExt cx="1619192" cy="1638260"/>
          </a:xfrm>
        </p:grpSpPr>
        <p:sp>
          <p:nvSpPr>
            <p:cNvPr id="195" name="Shape 195"/>
            <p:cNvSpPr/>
            <p:nvPr/>
          </p:nvSpPr>
          <p:spPr>
            <a:xfrm>
              <a:off x="0" y="0"/>
              <a:ext cx="1619193" cy="1638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ct val="70000"/>
                </a:lnSpc>
                <a:defRPr b="1" sz="7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7000">
                  <a:solidFill>
                    <a:srgbClr val="2A2D33"/>
                  </a:solidFill>
                </a:rPr>
                <a:t>~5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532737" y="990825"/>
              <a:ext cx="999569" cy="467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ct val="70000"/>
                </a:lnSpc>
                <a:defRPr b="1" sz="16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600">
                  <a:solidFill>
                    <a:srgbClr val="2A2D33"/>
                  </a:solidFill>
                </a:rPr>
                <a:t>states</a:t>
              </a:r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6720636" y="1962169"/>
            <a:ext cx="4557714" cy="1638262"/>
            <a:chOff x="0" y="0"/>
            <a:chExt cx="4557713" cy="1638260"/>
          </a:xfrm>
        </p:grpSpPr>
        <p:sp>
          <p:nvSpPr>
            <p:cNvPr id="198" name="Shape 198"/>
            <p:cNvSpPr/>
            <p:nvPr/>
          </p:nvSpPr>
          <p:spPr>
            <a:xfrm>
              <a:off x="0" y="0"/>
              <a:ext cx="3387005" cy="1638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ct val="70000"/>
                </a:lnSpc>
                <a:defRPr b="1" sz="70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7000">
                  <a:solidFill>
                    <a:srgbClr val="2A2D33"/>
                  </a:solidFill>
                </a:rPr>
                <a:t>≈  100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1072089" y="990825"/>
              <a:ext cx="3485625" cy="467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ct val="70000"/>
                </a:lnSpc>
                <a:defRPr b="1" sz="16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600">
                  <a:solidFill>
                    <a:srgbClr val="2A2D33"/>
                  </a:solidFill>
                </a:rPr>
                <a:t>consistency dimensions</a:t>
              </a:r>
            </a:p>
          </p:txBody>
        </p:sp>
      </p:grpSp>
      <p:pic>
        <p:nvPicPr>
          <p:cNvPr id="20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3413" y="4341217"/>
            <a:ext cx="2326318" cy="2529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5"/>
      <p:bldP build="whole" bldLvl="1" animBg="1" rev="0" advAuto="0" spid="194" grpId="1"/>
      <p:bldP build="whole" bldLvl="1" animBg="1" rev="0" advAuto="0" spid="191" grpId="2"/>
      <p:bldP build="whole" bldLvl="1" animBg="1" rev="0" advAuto="0" spid="197" grpId="3"/>
      <p:bldP build="whole" bldLvl="1" animBg="1" rev="0" advAuto="0" spid="200" grpId="4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Internal Consistency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9110905" y="5986779"/>
            <a:ext cx="215387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1200">
                <a:solidFill>
                  <a:srgbClr val="2A2D33"/>
                </a:solidFill>
              </a:rPr>
              <a:t>Source: </a:t>
            </a:r>
            <a:r>
              <a:rPr sz="1200" u="sng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hlinkClick r:id="rId2" invalidUrl="" action="" tgtFrame="" tooltip="" history="1" highlightClick="0" endSnd="0"/>
              </a:rPr>
              <a:t>http://www.telerik.com</a:t>
            </a:r>
          </a:p>
        </p:txBody>
      </p:sp>
      <p:pic>
        <p:nvPicPr>
          <p:cNvPr id="206" name="Screen Shot 2015-04-16 at 2.46.40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9574" y="698460"/>
            <a:ext cx="9712852" cy="5087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External Consistency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9979" y="371762"/>
            <a:ext cx="7311552" cy="6114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67556" y="-13153550"/>
            <a:ext cx="20327212" cy="203272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5" name="Group 215"/>
          <p:cNvGrpSpPr/>
          <p:nvPr/>
        </p:nvGrpSpPr>
        <p:grpSpPr>
          <a:xfrm>
            <a:off x="10114748" y="-2930223"/>
            <a:ext cx="4916053" cy="4916053"/>
            <a:chOff x="0" y="0"/>
            <a:chExt cx="4916051" cy="4916051"/>
          </a:xfrm>
        </p:grpSpPr>
        <p:sp>
          <p:nvSpPr>
            <p:cNvPr id="213" name="Shape 213"/>
            <p:cNvSpPr/>
            <p:nvPr/>
          </p:nvSpPr>
          <p:spPr>
            <a:xfrm rot="2700000">
              <a:off x="706242" y="733635"/>
              <a:ext cx="3503568" cy="3448782"/>
            </a:xfrm>
            <a:prstGeom prst="rect">
              <a:avLst/>
            </a:prstGeom>
            <a:solidFill>
              <a:srgbClr val="5CE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4" name="Shape 214"/>
            <p:cNvSpPr/>
            <p:nvPr/>
          </p:nvSpPr>
          <p:spPr>
            <a:xfrm rot="2700000">
              <a:off x="706242" y="2272605"/>
              <a:ext cx="350356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</p:spTree>
  </p:cSld>
  <p:clrMapOvr>
    <a:masterClrMapping/>
  </p:clrMapOvr>
  <p:transition spd="fast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050" y="996950"/>
            <a:ext cx="3924300" cy="48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5500" y="635000"/>
            <a:ext cx="5715000" cy="599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Real-World Consistency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7891705" y="5986779"/>
            <a:ext cx="296729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1200">
                <a:solidFill>
                  <a:srgbClr val="2A2D33"/>
                </a:solidFill>
              </a:rPr>
              <a:t>Source: </a:t>
            </a:r>
            <a:r>
              <a:rPr sz="1200" u="sng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hlinkClick r:id="rId2" invalidUrl="" action="" tgtFrame="" tooltip="" history="1" highlightClick="0" endSnd="0"/>
              </a:rPr>
              <a:t>OS X Human Interface Guidelines</a:t>
            </a:r>
          </a:p>
        </p:txBody>
      </p:sp>
      <p:pic>
        <p:nvPicPr>
          <p:cNvPr id="22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2998" y="1592143"/>
            <a:ext cx="5032005" cy="3271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Internal </a:t>
            </a:r>
            <a:r>
              <a:rPr sz="5400">
                <a:solidFill>
                  <a:srgbClr val="2A2D33"/>
                </a:solidFill>
              </a:rPr>
              <a:t>Consistency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External </a:t>
            </a:r>
            <a:r>
              <a:rPr sz="5400">
                <a:solidFill>
                  <a:srgbClr val="2A2D33"/>
                </a:solidFill>
              </a:rPr>
              <a:t>Consistency</a:t>
            </a:r>
            <a:endParaRPr sz="5400">
              <a:solidFill>
                <a:srgbClr val="2A2D33"/>
              </a:solidFill>
            </a:endParaRPr>
          </a:p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Real-world </a:t>
            </a:r>
            <a:r>
              <a:rPr sz="5400">
                <a:solidFill>
                  <a:srgbClr val="2A2D33"/>
                </a:solidFill>
              </a:rPr>
              <a:t>Consistency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Consistency is not easy.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Avoid Surprises</a:t>
            </a:r>
          </a:p>
        </p:txBody>
      </p:sp>
      <p:pic>
        <p:nvPicPr>
          <p:cNvPr id="22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3472314"/>
            <a:ext cx="6035431" cy="3430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Pay Attention to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Ease of Learning and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Ease of Use.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6321" y="2043578"/>
            <a:ext cx="2217547" cy="2770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309" y="2043578"/>
            <a:ext cx="2883480" cy="2770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1815" y="2043578"/>
            <a:ext cx="2883480" cy="2770844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 flipV="1">
            <a:off x="998746" y="1588697"/>
            <a:ext cx="3680606" cy="3680606"/>
          </a:xfrm>
          <a:prstGeom prst="line">
            <a:avLst/>
          </a:prstGeom>
          <a:ln w="76200">
            <a:solidFill>
              <a:srgbClr val="E73039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5" name="Shape 235"/>
          <p:cNvSpPr/>
          <p:nvPr/>
        </p:nvSpPr>
        <p:spPr>
          <a:xfrm flipH="1" flipV="1">
            <a:off x="998746" y="1588697"/>
            <a:ext cx="3680606" cy="3680606"/>
          </a:xfrm>
          <a:prstGeom prst="line">
            <a:avLst/>
          </a:prstGeom>
          <a:ln w="76200">
            <a:solidFill>
              <a:srgbClr val="E73039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spd="fast" advClick="1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Use Design Patterns and</a:t>
            </a:r>
            <a:endParaRPr b="1" sz="5400">
              <a:solidFill>
                <a:srgbClr val="2A2D33"/>
              </a:solidFill>
            </a:endParaRPr>
          </a:p>
          <a:p>
            <a:pPr lvl="0">
              <a:lnSpc>
                <a:spcPct val="10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Best Practices.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350" y="1339850"/>
            <a:ext cx="10147300" cy="41783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4600320" y="5554979"/>
            <a:ext cx="2991359" cy="550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A2D33"/>
                </a:solidFill>
              </a:rPr>
              <a:t>www.goodui.org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Break up your UI.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xfrm>
            <a:off x="825500" y="1549400"/>
            <a:ext cx="9780106" cy="47371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lvl="0">
              <a:lnSpc>
                <a:spcPct val="80000"/>
              </a:lnSpc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A solution in the form of a process or tool, that </a:t>
            </a:r>
            <a:br>
              <a:rPr b="1" sz="5400">
                <a:solidFill>
                  <a:srgbClr val="2A2D33"/>
                </a:solidFill>
              </a:rPr>
            </a:br>
            <a:r>
              <a:rPr b="1" sz="5400">
                <a:solidFill>
                  <a:srgbClr val="2A2D33"/>
                </a:solidFill>
              </a:rPr>
              <a:t>helps us achieve a goal or </a:t>
            </a:r>
            <a:br>
              <a:rPr b="1" sz="5400">
                <a:solidFill>
                  <a:srgbClr val="2A2D33"/>
                </a:solidFill>
              </a:rPr>
            </a:br>
            <a:r>
              <a:rPr b="1" sz="5400">
                <a:solidFill>
                  <a:srgbClr val="2A2D33"/>
                </a:solidFill>
              </a:rPr>
              <a:t>solve a problem</a:t>
            </a:r>
            <a:br>
              <a:rPr b="1" sz="5400">
                <a:solidFill>
                  <a:srgbClr val="2A2D33"/>
                </a:solidFill>
              </a:rPr>
            </a:br>
            <a:r>
              <a:rPr b="1" sz="5400">
                <a:solidFill>
                  <a:srgbClr val="2A2D33"/>
                </a:solidFill>
              </a:rPr>
              <a:t>in a particular moment.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346" y="1743997"/>
            <a:ext cx="8663308" cy="3370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Create and Adhere to Guidelines.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8741953" y="5986779"/>
            <a:ext cx="249290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sz="1200">
                <a:solidFill>
                  <a:srgbClr val="2A2D33"/>
                </a:solidFill>
              </a:rPr>
              <a:t>Source: </a:t>
            </a:r>
            <a:r>
              <a:rPr sz="1200" u="sng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hlinkClick r:id="rId2" invalidUrl="" action="" tgtFrame="" tooltip="" history="1" highlightClick="0" endSnd="0"/>
              </a:rPr>
              <a:t>Material Design Guidelines</a:t>
            </a:r>
          </a:p>
        </p:txBody>
      </p:sp>
      <p:pic>
        <p:nvPicPr>
          <p:cNvPr id="24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140" y="1422186"/>
            <a:ext cx="10277720" cy="4013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xfrm>
            <a:off x="825500" y="109833"/>
            <a:ext cx="11338560" cy="628144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  <a:defRPr b="0"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- Surprises</a:t>
            </a:r>
            <a:endParaRPr b="1" sz="38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>
              <a:lnSpc>
                <a:spcPct val="150000"/>
              </a:lnSpc>
              <a:defRPr b="0"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- Ease of Learning vs. Ease of Use</a:t>
            </a:r>
            <a:endParaRPr b="1" sz="38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>
              <a:lnSpc>
                <a:spcPct val="150000"/>
              </a:lnSpc>
              <a:defRPr b="0"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- Design Patterns and Best Practices</a:t>
            </a:r>
            <a:endParaRPr b="1" sz="38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>
              <a:lnSpc>
                <a:spcPct val="150000"/>
              </a:lnSpc>
              <a:defRPr b="0"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- UI segmentation</a:t>
            </a:r>
            <a:endParaRPr b="1" sz="38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>
              <a:lnSpc>
                <a:spcPct val="150000"/>
              </a:lnSpc>
              <a:defRPr b="0"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- UI Guidelines 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5143500" y="2478856"/>
            <a:ext cx="1905000" cy="1900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E73039"/>
            </a:solidFill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254" name="Shape 254"/>
          <p:cNvSpPr/>
          <p:nvPr/>
        </p:nvSpPr>
        <p:spPr>
          <a:xfrm>
            <a:off x="7040805" y="2265679"/>
            <a:ext cx="485446" cy="897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5400">
                <a:solidFill>
                  <a:srgbClr val="E6303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63039"/>
                </a:solidFill>
              </a:rPr>
              <a:t>?</a:t>
            </a:r>
          </a:p>
        </p:txBody>
      </p:sp>
      <p:sp>
        <p:nvSpPr>
          <p:cNvPr id="255" name="Shape 255"/>
          <p:cNvSpPr/>
          <p:nvPr/>
        </p:nvSpPr>
        <p:spPr>
          <a:xfrm>
            <a:off x="5561126" y="2967776"/>
            <a:ext cx="1069748" cy="92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5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/>
            </a:pPr>
            <a:r>
              <a:rPr b="1" sz="5400"/>
              <a:t>UX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5143500" y="2478856"/>
            <a:ext cx="1905000" cy="1900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E73039"/>
            </a:solidFill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258" name="Shape 258"/>
          <p:cNvSpPr/>
          <p:nvPr/>
        </p:nvSpPr>
        <p:spPr>
          <a:xfrm>
            <a:off x="2837105" y="2980131"/>
            <a:ext cx="2110792" cy="897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5400">
                <a:solidFill>
                  <a:srgbClr val="E7303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73039"/>
                </a:solidFill>
              </a:rPr>
              <a:t>User ?</a:t>
            </a:r>
          </a:p>
        </p:txBody>
      </p:sp>
      <p:sp>
        <p:nvSpPr>
          <p:cNvPr id="259" name="Shape 259"/>
          <p:cNvSpPr/>
          <p:nvPr/>
        </p:nvSpPr>
        <p:spPr>
          <a:xfrm>
            <a:off x="5561126" y="2967776"/>
            <a:ext cx="1069748" cy="92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UX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5143500" y="2478856"/>
            <a:ext cx="1905000" cy="1900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E73039"/>
            </a:solidFill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262" name="Shape 262"/>
          <p:cNvSpPr/>
          <p:nvPr/>
        </p:nvSpPr>
        <p:spPr>
          <a:xfrm>
            <a:off x="1846505" y="2980131"/>
            <a:ext cx="3102459" cy="897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5400">
                <a:solidFill>
                  <a:srgbClr val="E7303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73039"/>
                </a:solidFill>
              </a:rPr>
              <a:t>Product ?</a:t>
            </a:r>
          </a:p>
        </p:txBody>
      </p:sp>
      <p:sp>
        <p:nvSpPr>
          <p:cNvPr id="263" name="Shape 263"/>
          <p:cNvSpPr/>
          <p:nvPr/>
        </p:nvSpPr>
        <p:spPr>
          <a:xfrm>
            <a:off x="5561126" y="2967776"/>
            <a:ext cx="1069748" cy="922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5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UX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05069" y="-266785"/>
            <a:ext cx="14783138" cy="7391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12182" y="-2585966"/>
            <a:ext cx="12984707" cy="973853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4894986" y="689117"/>
            <a:ext cx="2402028" cy="8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rPr>
              <a:t>CONSISTENCY</a:t>
            </a:r>
            <a:endParaRPr b="1" sz="2400">
              <a:solidFill>
                <a:srgbClr val="FFFFFF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rPr>
              <a:t>STREAM</a:t>
            </a:r>
          </a:p>
        </p:txBody>
      </p:sp>
      <p:grpSp>
        <p:nvGrpSpPr>
          <p:cNvPr id="270" name="Group 270"/>
          <p:cNvGrpSpPr/>
          <p:nvPr/>
        </p:nvGrpSpPr>
        <p:grpSpPr>
          <a:xfrm>
            <a:off x="10114748" y="-2930223"/>
            <a:ext cx="4916053" cy="4916053"/>
            <a:chOff x="0" y="0"/>
            <a:chExt cx="4916051" cy="4916051"/>
          </a:xfrm>
        </p:grpSpPr>
        <p:sp>
          <p:nvSpPr>
            <p:cNvPr id="268" name="Shape 268"/>
            <p:cNvSpPr/>
            <p:nvPr/>
          </p:nvSpPr>
          <p:spPr>
            <a:xfrm rot="2700000">
              <a:off x="706242" y="733635"/>
              <a:ext cx="3503568" cy="3448782"/>
            </a:xfrm>
            <a:prstGeom prst="rect">
              <a:avLst/>
            </a:prstGeom>
            <a:solidFill>
              <a:srgbClr val="5CE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 rot="2700000">
              <a:off x="706242" y="2272605"/>
              <a:ext cx="350356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grpSp>
        <p:nvGrpSpPr>
          <p:cNvPr id="275" name="Group 275"/>
          <p:cNvGrpSpPr/>
          <p:nvPr/>
        </p:nvGrpSpPr>
        <p:grpSpPr>
          <a:xfrm>
            <a:off x="1480324" y="1793850"/>
            <a:ext cx="3440153" cy="3335105"/>
            <a:chOff x="-203199" y="0"/>
            <a:chExt cx="3440152" cy="3335103"/>
          </a:xfrm>
        </p:grpSpPr>
        <p:sp>
          <p:nvSpPr>
            <p:cNvPr id="271" name="Shape 271"/>
            <p:cNvSpPr/>
            <p:nvPr/>
          </p:nvSpPr>
          <p:spPr>
            <a:xfrm>
              <a:off x="1044182" y="0"/>
              <a:ext cx="945389" cy="450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FFFFFF"/>
                  </a:solidFill>
                </a:rPr>
                <a:t>USER</a:t>
              </a:r>
            </a:p>
          </p:txBody>
        </p:sp>
        <p:grpSp>
          <p:nvGrpSpPr>
            <p:cNvPr id="274" name="Group 274"/>
            <p:cNvGrpSpPr/>
            <p:nvPr/>
          </p:nvGrpSpPr>
          <p:grpSpPr>
            <a:xfrm>
              <a:off x="-203200" y="615289"/>
              <a:ext cx="3440153" cy="2719815"/>
              <a:chOff x="-203199" y="-203200"/>
              <a:chExt cx="3440152" cy="2719814"/>
            </a:xfrm>
          </p:grpSpPr>
          <p:pic>
            <p:nvPicPr>
              <p:cNvPr id="273" name="pasted-image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3033753" cy="227531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72" name="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203200" y="-203200"/>
                <a:ext cx="3440153" cy="2719815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80" name="Group 280"/>
          <p:cNvGrpSpPr/>
          <p:nvPr/>
        </p:nvGrpSpPr>
        <p:grpSpPr>
          <a:xfrm>
            <a:off x="7391400" y="1793850"/>
            <a:ext cx="3505200" cy="3160289"/>
            <a:chOff x="-203200" y="0"/>
            <a:chExt cx="3505200" cy="3160288"/>
          </a:xfrm>
        </p:grpSpPr>
        <p:sp>
          <p:nvSpPr>
            <p:cNvPr id="276" name="Shape 276"/>
            <p:cNvSpPr/>
            <p:nvPr/>
          </p:nvSpPr>
          <p:spPr>
            <a:xfrm>
              <a:off x="735177" y="0"/>
              <a:ext cx="1628446" cy="450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FFFFFF"/>
                  </a:solidFill>
                </a:rPr>
                <a:t>PRODUCT</a:t>
              </a:r>
            </a:p>
          </p:txBody>
        </p:sp>
        <p:grpSp>
          <p:nvGrpSpPr>
            <p:cNvPr id="279" name="Group 279"/>
            <p:cNvGrpSpPr/>
            <p:nvPr/>
          </p:nvGrpSpPr>
          <p:grpSpPr>
            <a:xfrm>
              <a:off x="-203200" y="790105"/>
              <a:ext cx="3505200" cy="2370184"/>
              <a:chOff x="-203200" y="-203200"/>
              <a:chExt cx="3505200" cy="2370183"/>
            </a:xfrm>
          </p:grpSpPr>
          <p:pic>
            <p:nvPicPr>
              <p:cNvPr id="278" name="pasted-image.pn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3098800" cy="192568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77" name="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203200" y="-203200"/>
                <a:ext cx="3505200" cy="2370184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0" grpId="2"/>
      <p:bldP build="whole" bldLvl="1" animBg="1" rev="0" advAuto="0" spid="275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asted-image-filtered.jpeg"/>
          <p:cNvPicPr/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5069" y="-266785"/>
            <a:ext cx="14783138" cy="739157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4894986" y="892150"/>
            <a:ext cx="2402028" cy="8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CONSISTENCY</a:t>
            </a:r>
            <a:endParaRPr b="1" sz="24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STREAM</a:t>
            </a:r>
          </a:p>
        </p:txBody>
      </p:sp>
      <p:grpSp>
        <p:nvGrpSpPr>
          <p:cNvPr id="286" name="Group 286"/>
          <p:cNvGrpSpPr/>
          <p:nvPr/>
        </p:nvGrpSpPr>
        <p:grpSpPr>
          <a:xfrm>
            <a:off x="10114748" y="-2930223"/>
            <a:ext cx="4916053" cy="4916053"/>
            <a:chOff x="0" y="0"/>
            <a:chExt cx="4916051" cy="4916051"/>
          </a:xfrm>
        </p:grpSpPr>
        <p:sp>
          <p:nvSpPr>
            <p:cNvPr id="284" name="Shape 284"/>
            <p:cNvSpPr/>
            <p:nvPr/>
          </p:nvSpPr>
          <p:spPr>
            <a:xfrm rot="2700000">
              <a:off x="706242" y="733635"/>
              <a:ext cx="3503568" cy="3448782"/>
            </a:xfrm>
            <a:prstGeom prst="rect">
              <a:avLst/>
            </a:prstGeom>
            <a:solidFill>
              <a:srgbClr val="5CE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5" name="Shape 285"/>
            <p:cNvSpPr/>
            <p:nvPr/>
          </p:nvSpPr>
          <p:spPr>
            <a:xfrm rot="2700000">
              <a:off x="706242" y="2272605"/>
              <a:ext cx="350356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sp>
        <p:nvSpPr>
          <p:cNvPr id="287" name="Shape 287"/>
          <p:cNvSpPr/>
          <p:nvPr/>
        </p:nvSpPr>
        <p:spPr>
          <a:xfrm>
            <a:off x="3400294" y="3621545"/>
            <a:ext cx="735077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2A2D33"/>
                </a:solidFill>
              </a:rPr>
              <a:t>USER</a:t>
            </a:r>
          </a:p>
        </p:txBody>
      </p:sp>
      <p:sp>
        <p:nvSpPr>
          <p:cNvPr id="288" name="Shape 288"/>
          <p:cNvSpPr/>
          <p:nvPr/>
        </p:nvSpPr>
        <p:spPr>
          <a:xfrm>
            <a:off x="7655187" y="3621545"/>
            <a:ext cx="1247370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/>
            </a:pPr>
            <a:r>
              <a:rPr b="1"/>
              <a:t>PRODUCT</a:t>
            </a:r>
          </a:p>
        </p:txBody>
      </p:sp>
      <p:sp>
        <p:nvSpPr>
          <p:cNvPr id="289" name="Shape 289"/>
          <p:cNvSpPr/>
          <p:nvPr/>
        </p:nvSpPr>
        <p:spPr>
          <a:xfrm rot="21569594">
            <a:off x="4775932" y="2540436"/>
            <a:ext cx="4575616" cy="25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80DA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290" name="Shape 290"/>
          <p:cNvSpPr/>
          <p:nvPr/>
        </p:nvSpPr>
        <p:spPr>
          <a:xfrm rot="21569594">
            <a:off x="2840452" y="2540436"/>
            <a:ext cx="4575616" cy="25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80DA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291" name="Shape 291"/>
          <p:cNvSpPr/>
          <p:nvPr/>
        </p:nvSpPr>
        <p:spPr>
          <a:xfrm>
            <a:off x="5661325" y="3326963"/>
            <a:ext cx="866294" cy="966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 Neue"/>
              </a:rPr>
              <a:t>GOOD</a:t>
            </a:r>
            <a:endParaRPr b="1">
              <a:latin typeface="+mj-lt"/>
              <a:ea typeface="+mj-ea"/>
              <a:cs typeface="+mj-cs"/>
              <a:sym typeface="Helvetica Neue"/>
            </a:endParaRP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3900">
                <a:latin typeface="+mj-lt"/>
                <a:ea typeface="+mj-ea"/>
                <a:cs typeface="+mj-cs"/>
                <a:sym typeface="Helvetica Neue"/>
              </a:rPr>
              <a:t>UX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6670" y="-666113"/>
            <a:ext cx="12285340" cy="8190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phone-vs-roc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200" y="819150"/>
            <a:ext cx="5943600" cy="521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asted-image-filtered.jpeg"/>
          <p:cNvPicPr/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5069" y="-266785"/>
            <a:ext cx="14783138" cy="739157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4894986" y="892150"/>
            <a:ext cx="2402028" cy="8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CONSISTENCY</a:t>
            </a:r>
            <a:endParaRPr b="1" sz="24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STREAM</a:t>
            </a:r>
          </a:p>
        </p:txBody>
      </p:sp>
      <p:grpSp>
        <p:nvGrpSpPr>
          <p:cNvPr id="299" name="Group 299"/>
          <p:cNvGrpSpPr/>
          <p:nvPr/>
        </p:nvGrpSpPr>
        <p:grpSpPr>
          <a:xfrm>
            <a:off x="10114748" y="-2930223"/>
            <a:ext cx="4916053" cy="4916053"/>
            <a:chOff x="0" y="0"/>
            <a:chExt cx="4916051" cy="4916051"/>
          </a:xfrm>
        </p:grpSpPr>
        <p:sp>
          <p:nvSpPr>
            <p:cNvPr id="297" name="Shape 297"/>
            <p:cNvSpPr/>
            <p:nvPr/>
          </p:nvSpPr>
          <p:spPr>
            <a:xfrm rot="2700000">
              <a:off x="706242" y="733635"/>
              <a:ext cx="3503568" cy="3448782"/>
            </a:xfrm>
            <a:prstGeom prst="rect">
              <a:avLst/>
            </a:prstGeom>
            <a:solidFill>
              <a:srgbClr val="5CE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 rot="2700000">
              <a:off x="706242" y="2272605"/>
              <a:ext cx="350356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sp>
        <p:nvSpPr>
          <p:cNvPr id="300" name="Shape 300"/>
          <p:cNvSpPr/>
          <p:nvPr/>
        </p:nvSpPr>
        <p:spPr>
          <a:xfrm>
            <a:off x="911094" y="3621545"/>
            <a:ext cx="735077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2A2D33"/>
                </a:solidFill>
              </a:rPr>
              <a:t>USER</a:t>
            </a:r>
          </a:p>
        </p:txBody>
      </p:sp>
      <p:sp>
        <p:nvSpPr>
          <p:cNvPr id="301" name="Shape 301"/>
          <p:cNvSpPr/>
          <p:nvPr/>
        </p:nvSpPr>
        <p:spPr>
          <a:xfrm>
            <a:off x="5165987" y="3621545"/>
            <a:ext cx="1247370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/>
            </a:pPr>
            <a:r>
              <a:rPr b="1"/>
              <a:t>PRODUCT</a:t>
            </a:r>
          </a:p>
        </p:txBody>
      </p:sp>
      <p:sp>
        <p:nvSpPr>
          <p:cNvPr id="302" name="Shape 302"/>
          <p:cNvSpPr/>
          <p:nvPr/>
        </p:nvSpPr>
        <p:spPr>
          <a:xfrm rot="21569594">
            <a:off x="2286732" y="2540436"/>
            <a:ext cx="4575616" cy="25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80D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900"/>
            </a:pPr>
          </a:p>
        </p:txBody>
      </p:sp>
      <p:sp>
        <p:nvSpPr>
          <p:cNvPr id="303" name="Shape 303"/>
          <p:cNvSpPr/>
          <p:nvPr/>
        </p:nvSpPr>
        <p:spPr>
          <a:xfrm rot="21569594">
            <a:off x="351252" y="2540436"/>
            <a:ext cx="4575616" cy="25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80DA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304" name="Shape 304"/>
          <p:cNvSpPr/>
          <p:nvPr/>
        </p:nvSpPr>
        <p:spPr>
          <a:xfrm>
            <a:off x="3204510" y="3326963"/>
            <a:ext cx="801524" cy="966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 Neue"/>
              </a:rPr>
              <a:t>BAD</a:t>
            </a:r>
            <a:endParaRPr b="1">
              <a:latin typeface="+mj-lt"/>
              <a:ea typeface="+mj-ea"/>
              <a:cs typeface="+mj-cs"/>
              <a:sym typeface="Helvetica Neue"/>
            </a:endParaRP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3900">
                <a:latin typeface="+mj-lt"/>
                <a:ea typeface="+mj-ea"/>
                <a:cs typeface="+mj-cs"/>
                <a:sym typeface="Helvetica Neue"/>
              </a:rPr>
              <a:t>UX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asted-image-filtered.jpeg"/>
          <p:cNvPicPr/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-1105069" y="-266785"/>
            <a:ext cx="14783138" cy="739157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4894986" y="892150"/>
            <a:ext cx="2402028" cy="8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CONSISTENCY</a:t>
            </a:r>
            <a:endParaRPr b="1" sz="24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STREAM</a:t>
            </a:r>
          </a:p>
        </p:txBody>
      </p:sp>
      <p:grpSp>
        <p:nvGrpSpPr>
          <p:cNvPr id="310" name="Group 310"/>
          <p:cNvGrpSpPr/>
          <p:nvPr/>
        </p:nvGrpSpPr>
        <p:grpSpPr>
          <a:xfrm>
            <a:off x="10114748" y="-2930223"/>
            <a:ext cx="4916053" cy="4916053"/>
            <a:chOff x="0" y="0"/>
            <a:chExt cx="4916051" cy="4916051"/>
          </a:xfrm>
        </p:grpSpPr>
        <p:sp>
          <p:nvSpPr>
            <p:cNvPr id="308" name="Shape 308"/>
            <p:cNvSpPr/>
            <p:nvPr/>
          </p:nvSpPr>
          <p:spPr>
            <a:xfrm rot="2700000">
              <a:off x="706242" y="733635"/>
              <a:ext cx="3503568" cy="3448782"/>
            </a:xfrm>
            <a:prstGeom prst="rect">
              <a:avLst/>
            </a:prstGeom>
            <a:solidFill>
              <a:srgbClr val="5CE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 rot="2700000">
              <a:off x="706242" y="2272605"/>
              <a:ext cx="350356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5914894" y="3621545"/>
            <a:ext cx="735077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2A2D33"/>
                </a:solidFill>
              </a:rPr>
              <a:t>USER</a:t>
            </a:r>
          </a:p>
        </p:txBody>
      </p:sp>
      <p:sp>
        <p:nvSpPr>
          <p:cNvPr id="312" name="Shape 312"/>
          <p:cNvSpPr/>
          <p:nvPr/>
        </p:nvSpPr>
        <p:spPr>
          <a:xfrm>
            <a:off x="10169787" y="3621545"/>
            <a:ext cx="1247370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/>
            </a:pPr>
            <a:r>
              <a:rPr b="1"/>
              <a:t>PRODUCT</a:t>
            </a:r>
          </a:p>
        </p:txBody>
      </p:sp>
      <p:sp>
        <p:nvSpPr>
          <p:cNvPr id="313" name="Shape 313"/>
          <p:cNvSpPr/>
          <p:nvPr/>
        </p:nvSpPr>
        <p:spPr>
          <a:xfrm rot="21569594">
            <a:off x="7290533" y="2540436"/>
            <a:ext cx="4575615" cy="25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80D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900"/>
            </a:pPr>
          </a:p>
        </p:txBody>
      </p:sp>
      <p:sp>
        <p:nvSpPr>
          <p:cNvPr id="314" name="Shape 314"/>
          <p:cNvSpPr/>
          <p:nvPr/>
        </p:nvSpPr>
        <p:spPr>
          <a:xfrm rot="21569594">
            <a:off x="5355052" y="2540436"/>
            <a:ext cx="4575616" cy="25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80DA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315" name="Shape 315"/>
          <p:cNvSpPr/>
          <p:nvPr/>
        </p:nvSpPr>
        <p:spPr>
          <a:xfrm>
            <a:off x="8208310" y="3326963"/>
            <a:ext cx="801524" cy="966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 Neue"/>
              </a:rPr>
              <a:t>BAD</a:t>
            </a:r>
            <a:endParaRPr b="1">
              <a:latin typeface="+mj-lt"/>
              <a:ea typeface="+mj-ea"/>
              <a:cs typeface="+mj-cs"/>
              <a:sym typeface="Helvetica Neue"/>
            </a:endParaRP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3900">
                <a:latin typeface="+mj-lt"/>
                <a:ea typeface="+mj-ea"/>
                <a:cs typeface="+mj-cs"/>
                <a:sym typeface="Helvetica Neue"/>
              </a:rPr>
              <a:t>UX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asted-image-filtered.jpeg"/>
          <p:cNvPicPr/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1217503" y="-266785"/>
            <a:ext cx="14783139" cy="739157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/>
          <p:nvPr/>
        </p:nvSpPr>
        <p:spPr>
          <a:xfrm>
            <a:off x="7217558" y="892150"/>
            <a:ext cx="2402028" cy="8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CONSISTENCY</a:t>
            </a:r>
            <a:endParaRPr b="1" sz="24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24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STREAM</a:t>
            </a:r>
          </a:p>
        </p:txBody>
      </p:sp>
      <p:grpSp>
        <p:nvGrpSpPr>
          <p:cNvPr id="321" name="Group 321"/>
          <p:cNvGrpSpPr/>
          <p:nvPr/>
        </p:nvGrpSpPr>
        <p:grpSpPr>
          <a:xfrm>
            <a:off x="10114748" y="-2930223"/>
            <a:ext cx="4916053" cy="4916053"/>
            <a:chOff x="0" y="0"/>
            <a:chExt cx="4916051" cy="4916051"/>
          </a:xfrm>
        </p:grpSpPr>
        <p:sp>
          <p:nvSpPr>
            <p:cNvPr id="319" name="Shape 319"/>
            <p:cNvSpPr/>
            <p:nvPr/>
          </p:nvSpPr>
          <p:spPr>
            <a:xfrm rot="2700000">
              <a:off x="706242" y="733635"/>
              <a:ext cx="3503568" cy="3448782"/>
            </a:xfrm>
            <a:prstGeom prst="rect">
              <a:avLst/>
            </a:prstGeom>
            <a:solidFill>
              <a:srgbClr val="5CE6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0" name="Shape 320"/>
            <p:cNvSpPr/>
            <p:nvPr/>
          </p:nvSpPr>
          <p:spPr>
            <a:xfrm rot="2700000">
              <a:off x="706242" y="2272605"/>
              <a:ext cx="350356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sp>
        <p:nvSpPr>
          <p:cNvPr id="322" name="Shape 322"/>
          <p:cNvSpPr/>
          <p:nvPr/>
        </p:nvSpPr>
        <p:spPr>
          <a:xfrm>
            <a:off x="5914894" y="3621545"/>
            <a:ext cx="735077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2A2D33"/>
                </a:solidFill>
              </a:rPr>
              <a:t>USER</a:t>
            </a:r>
          </a:p>
        </p:txBody>
      </p:sp>
      <p:sp>
        <p:nvSpPr>
          <p:cNvPr id="323" name="Shape 323"/>
          <p:cNvSpPr/>
          <p:nvPr/>
        </p:nvSpPr>
        <p:spPr>
          <a:xfrm>
            <a:off x="10169787" y="3621545"/>
            <a:ext cx="1247370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/>
            </a:pPr>
            <a:r>
              <a:rPr b="1"/>
              <a:t>PRODUCT</a:t>
            </a:r>
          </a:p>
        </p:txBody>
      </p:sp>
      <p:sp>
        <p:nvSpPr>
          <p:cNvPr id="324" name="Shape 324"/>
          <p:cNvSpPr/>
          <p:nvPr/>
        </p:nvSpPr>
        <p:spPr>
          <a:xfrm rot="21569594">
            <a:off x="7290533" y="2540436"/>
            <a:ext cx="4575615" cy="25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80D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900"/>
            </a:pPr>
          </a:p>
        </p:txBody>
      </p:sp>
      <p:sp>
        <p:nvSpPr>
          <p:cNvPr id="325" name="Shape 325"/>
          <p:cNvSpPr/>
          <p:nvPr/>
        </p:nvSpPr>
        <p:spPr>
          <a:xfrm rot="21569594">
            <a:off x="5355052" y="2540436"/>
            <a:ext cx="4575616" cy="25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80DA"/>
            </a:solidFill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326" name="Shape 326"/>
          <p:cNvSpPr/>
          <p:nvPr/>
        </p:nvSpPr>
        <p:spPr>
          <a:xfrm>
            <a:off x="8175925" y="3326963"/>
            <a:ext cx="866294" cy="966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 Neue"/>
              </a:rPr>
              <a:t>GOOD</a:t>
            </a:r>
            <a:endParaRPr b="1">
              <a:latin typeface="+mj-lt"/>
              <a:ea typeface="+mj-ea"/>
              <a:cs typeface="+mj-cs"/>
              <a:sym typeface="Helvetica Neue"/>
            </a:endParaRP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b="1" sz="3900">
                <a:latin typeface="+mj-lt"/>
                <a:ea typeface="+mj-ea"/>
                <a:cs typeface="+mj-cs"/>
                <a:sym typeface="Helvetica Neue"/>
              </a:rPr>
              <a:t>UX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825500" y="109833"/>
            <a:ext cx="11338560" cy="628144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  <a:defRPr b="0"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- Surprises</a:t>
            </a:r>
            <a:endParaRPr b="1" sz="38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>
              <a:lnSpc>
                <a:spcPct val="150000"/>
              </a:lnSpc>
              <a:defRPr b="0"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- Ease of Learning vs. Ease of Use</a:t>
            </a:r>
            <a:endParaRPr b="1" sz="38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>
              <a:lnSpc>
                <a:spcPct val="150000"/>
              </a:lnSpc>
              <a:defRPr b="0"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- Design Patterns and Best Practices</a:t>
            </a:r>
            <a:endParaRPr b="1" sz="38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>
              <a:lnSpc>
                <a:spcPct val="150000"/>
              </a:lnSpc>
              <a:defRPr b="0"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- UI segmentation</a:t>
            </a:r>
            <a:endParaRPr b="1" sz="3800">
              <a:solidFill>
                <a:srgbClr val="2A2D33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0">
              <a:lnSpc>
                <a:spcPct val="150000"/>
              </a:lnSpc>
              <a:defRPr b="0"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2A2D33"/>
                </a:solidFill>
                <a:latin typeface="+mj-lt"/>
                <a:ea typeface="+mj-ea"/>
                <a:cs typeface="+mj-cs"/>
                <a:sym typeface="Helvetica Neue"/>
              </a:rPr>
              <a:t>- UI Guidelines 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928093"/>
            <a:ext cx="12192001" cy="8128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xfrm>
            <a:off x="825500" y="1905000"/>
            <a:ext cx="9780106" cy="30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Consistency is Your Friend!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 rot="2700000">
            <a:off x="6988019" y="3859262"/>
            <a:ext cx="16890891" cy="16823316"/>
          </a:xfrm>
          <a:prstGeom prst="rect">
            <a:avLst/>
          </a:prstGeom>
          <a:solidFill>
            <a:srgbClr val="5CE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3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5859" y="381000"/>
            <a:ext cx="6294561" cy="5718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title"/>
          </p:nvPr>
        </p:nvSpPr>
        <p:spPr>
          <a:xfrm>
            <a:off x="823841" y="1905000"/>
            <a:ext cx="9780107" cy="809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400">
                <a:solidFill>
                  <a:srgbClr val="2A2D33"/>
                </a:solidFill>
              </a:rPr>
              <a:t>Thank You!</a:t>
            </a:r>
          </a:p>
        </p:txBody>
      </p:sp>
      <p:sp>
        <p:nvSpPr>
          <p:cNvPr id="338" name="Shape 338"/>
          <p:cNvSpPr/>
          <p:nvPr>
            <p:ph type="body" idx="1"/>
          </p:nvPr>
        </p:nvSpPr>
        <p:spPr>
          <a:xfrm>
            <a:off x="823840" y="2755900"/>
            <a:ext cx="9780107" cy="318972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lvl="0" defTabSz="457200">
              <a:lnSpc>
                <a:spcPct val="100000"/>
              </a:lnSpc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5CE600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CE600"/>
                </a:solidFill>
              </a:rPr>
              <a:t>       vasil.yordanov@telerik.com</a:t>
            </a:r>
            <a:endParaRPr sz="2800">
              <a:solidFill>
                <a:srgbClr val="5CE600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5CE600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CE600"/>
                </a:solidFill>
              </a:rPr>
              <a:t>       @yordanov</a:t>
            </a:r>
          </a:p>
        </p:txBody>
      </p:sp>
      <p:pic>
        <p:nvPicPr>
          <p:cNvPr id="339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449" y="4571750"/>
            <a:ext cx="581299" cy="581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asted-image-smal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449" y="3368402"/>
            <a:ext cx="581299" cy="581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829" y="0"/>
            <a:ext cx="500634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2A2D33"/>
      </a:dk1>
      <a:lt1>
        <a:srgbClr val="FFFFFF"/>
      </a:lt1>
      <a:dk2>
        <a:srgbClr val="A7A7A7"/>
      </a:dk2>
      <a:lt2>
        <a:srgbClr val="535353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rgbClr val="E73039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A2D33"/>
            </a:solidFill>
            <a:effectLst/>
            <a:uFillTx/>
            <a:latin typeface="Metric Light"/>
            <a:ea typeface="Metric Light"/>
            <a:cs typeface="Metric Light"/>
            <a:sym typeface="Metri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0795" cap="flat">
          <a:solidFill>
            <a:srgbClr val="E73039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A2D33"/>
            </a:solidFill>
            <a:effectLst/>
            <a:uFillTx/>
            <a:latin typeface="Metric Light"/>
            <a:ea typeface="Metric Light"/>
            <a:cs typeface="Metric Light"/>
            <a:sym typeface="Metri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rgbClr val="E73039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A2D33"/>
            </a:solidFill>
            <a:effectLst/>
            <a:uFillTx/>
            <a:latin typeface="Metric Light"/>
            <a:ea typeface="Metric Light"/>
            <a:cs typeface="Metric Light"/>
            <a:sym typeface="Metri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0795" cap="flat">
          <a:solidFill>
            <a:srgbClr val="E73039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A2D33"/>
            </a:solidFill>
            <a:effectLst/>
            <a:uFillTx/>
            <a:latin typeface="Metric Light"/>
            <a:ea typeface="Metric Light"/>
            <a:cs typeface="Metric Light"/>
            <a:sym typeface="Metri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